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724" r:id="rId2"/>
    <p:sldId id="1408" r:id="rId3"/>
    <p:sldId id="489" r:id="rId4"/>
    <p:sldId id="490" r:id="rId5"/>
    <p:sldId id="1424" r:id="rId6"/>
    <p:sldId id="1425" r:id="rId7"/>
    <p:sldId id="1426" r:id="rId8"/>
    <p:sldId id="1433" r:id="rId9"/>
    <p:sldId id="1434" r:id="rId10"/>
    <p:sldId id="1435" r:id="rId11"/>
    <p:sldId id="1436" r:id="rId12"/>
    <p:sldId id="1443" r:id="rId13"/>
    <p:sldId id="1427" r:id="rId14"/>
    <p:sldId id="1444" r:id="rId15"/>
    <p:sldId id="1438" r:id="rId16"/>
    <p:sldId id="664" r:id="rId17"/>
    <p:sldId id="530" r:id="rId18"/>
    <p:sldId id="531" r:id="rId19"/>
    <p:sldId id="772" r:id="rId20"/>
    <p:sldId id="770" r:id="rId21"/>
    <p:sldId id="533" r:id="rId22"/>
    <p:sldId id="534" r:id="rId23"/>
    <p:sldId id="536" r:id="rId24"/>
    <p:sldId id="535" r:id="rId25"/>
    <p:sldId id="780" r:id="rId26"/>
    <p:sldId id="532" r:id="rId27"/>
    <p:sldId id="771" r:id="rId28"/>
    <p:sldId id="661" r:id="rId29"/>
    <p:sldId id="542" r:id="rId30"/>
    <p:sldId id="543" r:id="rId31"/>
    <p:sldId id="544" r:id="rId32"/>
    <p:sldId id="545" r:id="rId33"/>
    <p:sldId id="549" r:id="rId34"/>
    <p:sldId id="547" r:id="rId35"/>
    <p:sldId id="548" r:id="rId36"/>
    <p:sldId id="546" r:id="rId37"/>
    <p:sldId id="541" r:id="rId38"/>
    <p:sldId id="476" r:id="rId39"/>
    <p:sldId id="478" r:id="rId40"/>
    <p:sldId id="481" r:id="rId41"/>
    <p:sldId id="1391" r:id="rId42"/>
    <p:sldId id="477" r:id="rId43"/>
    <p:sldId id="482" r:id="rId44"/>
    <p:sldId id="484" r:id="rId45"/>
    <p:sldId id="783" r:id="rId46"/>
    <p:sldId id="1384" r:id="rId47"/>
    <p:sldId id="485" r:id="rId48"/>
    <p:sldId id="714" r:id="rId49"/>
    <p:sldId id="550" r:id="rId50"/>
    <p:sldId id="552" r:id="rId51"/>
    <p:sldId id="553" r:id="rId52"/>
    <p:sldId id="773" r:id="rId53"/>
    <p:sldId id="557" r:id="rId54"/>
    <p:sldId id="779" r:id="rId55"/>
    <p:sldId id="774" r:id="rId56"/>
    <p:sldId id="777" r:id="rId57"/>
    <p:sldId id="778" r:id="rId58"/>
    <p:sldId id="735" r:id="rId59"/>
    <p:sldId id="736" r:id="rId60"/>
    <p:sldId id="1440" r:id="rId61"/>
    <p:sldId id="502" r:id="rId62"/>
    <p:sldId id="503" r:id="rId63"/>
    <p:sldId id="504" r:id="rId64"/>
    <p:sldId id="505" r:id="rId65"/>
    <p:sldId id="507" r:id="rId66"/>
    <p:sldId id="509" r:id="rId67"/>
    <p:sldId id="751"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84908" autoAdjust="0"/>
  </p:normalViewPr>
  <p:slideViewPr>
    <p:cSldViewPr>
      <p:cViewPr>
        <p:scale>
          <a:sx n="100" d="100"/>
          <a:sy n="100" d="100"/>
        </p:scale>
        <p:origin x="2232" y="216"/>
      </p:cViewPr>
      <p:guideLst>
        <p:guide orient="horz" pos="2160"/>
        <p:guide pos="2880"/>
      </p:guideLst>
    </p:cSldViewPr>
  </p:slideViewPr>
  <p:notesTextViewPr>
    <p:cViewPr>
      <p:scale>
        <a:sx n="1" d="1"/>
        <a:sy n="1" d="1"/>
      </p:scale>
      <p:origin x="0" y="0"/>
    </p:cViewPr>
  </p:notesTextViewPr>
  <p:notesViewPr>
    <p:cSldViewPr>
      <p:cViewPr varScale="1">
        <p:scale>
          <a:sx n="86" d="100"/>
          <a:sy n="86" d="100"/>
        </p:scale>
        <p:origin x="-576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9EFADA-C6C9-42CC-A101-2EEBC10D19D6}"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zh-CN" altLang="en-US"/>
        </a:p>
      </dgm:t>
    </dgm:pt>
    <dgm:pt modelId="{AEC00BF6-E54C-4897-A8EC-45D05957046D}">
      <dgm:prSet/>
      <dgm:spPr/>
      <dgm:t>
        <a:bodyPr/>
        <a:lstStyle/>
        <a:p>
          <a:pPr rtl="0"/>
          <a:r>
            <a:rPr lang="en-US"/>
            <a:t>Flickr 8K dataset, JAIR 2013</a:t>
          </a:r>
          <a:endParaRPr lang="zh-CN"/>
        </a:p>
      </dgm:t>
    </dgm:pt>
    <dgm:pt modelId="{89A3308A-C72D-4AC5-B036-3D7CE9DE2F7B}" type="parTrans" cxnId="{57572CDB-A190-4787-BF70-12E4D4545BA2}">
      <dgm:prSet/>
      <dgm:spPr/>
      <dgm:t>
        <a:bodyPr/>
        <a:lstStyle/>
        <a:p>
          <a:endParaRPr lang="zh-CN" altLang="en-US"/>
        </a:p>
      </dgm:t>
    </dgm:pt>
    <dgm:pt modelId="{0528D305-D5F0-43D2-9326-A4A31F22A0F2}" type="sibTrans" cxnId="{57572CDB-A190-4787-BF70-12E4D4545BA2}">
      <dgm:prSet/>
      <dgm:spPr/>
      <dgm:t>
        <a:bodyPr/>
        <a:lstStyle/>
        <a:p>
          <a:endParaRPr lang="zh-CN" altLang="en-US"/>
        </a:p>
      </dgm:t>
    </dgm:pt>
    <dgm:pt modelId="{542AB465-AEEE-4EEE-ACDF-E3C9D52DFFC9}">
      <dgm:prSet/>
      <dgm:spPr/>
      <dgm:t>
        <a:bodyPr/>
        <a:lstStyle/>
        <a:p>
          <a:pPr rtl="0"/>
          <a:r>
            <a:rPr lang="fr-FR" dirty="0"/>
            <a:t>Abstract </a:t>
          </a:r>
          <a:r>
            <a:rPr lang="fr-FR" dirty="0" err="1"/>
            <a:t>Scenes</a:t>
          </a:r>
          <a:r>
            <a:rPr lang="fr-FR" dirty="0"/>
            <a:t> </a:t>
          </a:r>
          <a:r>
            <a:rPr lang="fr-FR" dirty="0" err="1"/>
            <a:t>dataset</a:t>
          </a:r>
          <a:r>
            <a:rPr lang="fr-FR" dirty="0"/>
            <a:t>, </a:t>
          </a:r>
          <a:r>
            <a:rPr lang="fr-FR" dirty="0" err="1"/>
            <a:t>CVPR</a:t>
          </a:r>
          <a:r>
            <a:rPr lang="fr-FR" dirty="0"/>
            <a:t> 2013</a:t>
          </a:r>
          <a:endParaRPr lang="zh-CN" dirty="0"/>
        </a:p>
      </dgm:t>
    </dgm:pt>
    <dgm:pt modelId="{2C33AB3E-AB5C-4979-A066-0CFCF4870868}" type="parTrans" cxnId="{45AA276F-29CD-43D7-ADF0-58482F6A2F84}">
      <dgm:prSet/>
      <dgm:spPr/>
      <dgm:t>
        <a:bodyPr/>
        <a:lstStyle/>
        <a:p>
          <a:endParaRPr lang="zh-CN" altLang="en-US"/>
        </a:p>
      </dgm:t>
    </dgm:pt>
    <dgm:pt modelId="{EA8FE9AE-7B68-487C-8EF5-B263E8BA0AC3}" type="sibTrans" cxnId="{45AA276F-29CD-43D7-ADF0-58482F6A2F84}">
      <dgm:prSet/>
      <dgm:spPr/>
      <dgm:t>
        <a:bodyPr/>
        <a:lstStyle/>
        <a:p>
          <a:endParaRPr lang="zh-CN" altLang="en-US"/>
        </a:p>
      </dgm:t>
    </dgm:pt>
    <dgm:pt modelId="{4841480E-D792-40F8-9877-2DDD959534BF}">
      <dgm:prSet/>
      <dgm:spPr/>
      <dgm:t>
        <a:bodyPr/>
        <a:lstStyle/>
        <a:p>
          <a:pPr rtl="0"/>
          <a:r>
            <a:rPr lang="zh-CN"/>
            <a:t>Flickr 30K dataset, TACL 2014</a:t>
          </a:r>
        </a:p>
      </dgm:t>
    </dgm:pt>
    <dgm:pt modelId="{4D49E0C2-09CE-424F-B2DF-1086495EAD14}" type="parTrans" cxnId="{F998F840-8594-41B8-831A-9D2739FCC684}">
      <dgm:prSet/>
      <dgm:spPr/>
      <dgm:t>
        <a:bodyPr/>
        <a:lstStyle/>
        <a:p>
          <a:endParaRPr lang="zh-CN" altLang="en-US"/>
        </a:p>
      </dgm:t>
    </dgm:pt>
    <dgm:pt modelId="{0E8F49E2-E1C1-4C36-B069-1781A48D6E97}" type="sibTrans" cxnId="{F998F840-8594-41B8-831A-9D2739FCC684}">
      <dgm:prSet/>
      <dgm:spPr/>
      <dgm:t>
        <a:bodyPr/>
        <a:lstStyle/>
        <a:p>
          <a:endParaRPr lang="zh-CN" altLang="en-US"/>
        </a:p>
      </dgm:t>
    </dgm:pt>
    <dgm:pt modelId="{0B42A34E-9482-493E-A7DF-E71D5A7DE32B}">
      <dgm:prSet/>
      <dgm:spPr/>
      <dgm:t>
        <a:bodyPr/>
        <a:lstStyle/>
        <a:p>
          <a:pPr rtl="0"/>
          <a:r>
            <a:rPr lang="en-US"/>
            <a:t>COCO Captions dataset, 2015</a:t>
          </a:r>
          <a:endParaRPr lang="zh-CN"/>
        </a:p>
      </dgm:t>
    </dgm:pt>
    <dgm:pt modelId="{5F38CAB5-D658-4018-8271-AC8D27C09439}" type="parTrans" cxnId="{93097ED5-E32F-43AF-88ED-A98ADD611EEF}">
      <dgm:prSet/>
      <dgm:spPr/>
      <dgm:t>
        <a:bodyPr/>
        <a:lstStyle/>
        <a:p>
          <a:endParaRPr lang="zh-CN" altLang="en-US"/>
        </a:p>
      </dgm:t>
    </dgm:pt>
    <dgm:pt modelId="{3E04A67D-72B5-4BC9-AEC0-1E75DC46D1A8}" type="sibTrans" cxnId="{93097ED5-E32F-43AF-88ED-A98ADD611EEF}">
      <dgm:prSet/>
      <dgm:spPr/>
      <dgm:t>
        <a:bodyPr/>
        <a:lstStyle/>
        <a:p>
          <a:endParaRPr lang="zh-CN" altLang="en-US"/>
        </a:p>
      </dgm:t>
    </dgm:pt>
    <dgm:pt modelId="{6E963D80-D108-44F7-B297-BE5B386C5492}" type="pres">
      <dgm:prSet presAssocID="{419EFADA-C6C9-42CC-A101-2EEBC10D19D6}" presName="Name0" presStyleCnt="0">
        <dgm:presLayoutVars>
          <dgm:dir/>
          <dgm:resizeHandles val="exact"/>
        </dgm:presLayoutVars>
      </dgm:prSet>
      <dgm:spPr/>
    </dgm:pt>
    <dgm:pt modelId="{E6ADC1CC-2F45-42A9-8C37-88CEAEB8E0F2}" type="pres">
      <dgm:prSet presAssocID="{419EFADA-C6C9-42CC-A101-2EEBC10D19D6}" presName="arrow" presStyleLbl="bgShp" presStyleIdx="0" presStyleCnt="1"/>
      <dgm:spPr/>
    </dgm:pt>
    <dgm:pt modelId="{993BA74D-00F7-4EA2-93AB-78A792B535B9}" type="pres">
      <dgm:prSet presAssocID="{419EFADA-C6C9-42CC-A101-2EEBC10D19D6}" presName="points" presStyleCnt="0"/>
      <dgm:spPr/>
    </dgm:pt>
    <dgm:pt modelId="{2C8B3C3B-D376-4CC6-A1B4-1F7B6D5AE5F4}" type="pres">
      <dgm:prSet presAssocID="{AEC00BF6-E54C-4897-A8EC-45D05957046D}" presName="compositeA" presStyleCnt="0"/>
      <dgm:spPr/>
    </dgm:pt>
    <dgm:pt modelId="{2AC00ABB-A8FC-410F-A7CF-B37EC4CA7CFC}" type="pres">
      <dgm:prSet presAssocID="{AEC00BF6-E54C-4897-A8EC-45D05957046D}" presName="textA" presStyleLbl="revTx" presStyleIdx="0" presStyleCnt="4">
        <dgm:presLayoutVars>
          <dgm:bulletEnabled val="1"/>
        </dgm:presLayoutVars>
      </dgm:prSet>
      <dgm:spPr/>
    </dgm:pt>
    <dgm:pt modelId="{F1D34580-5070-45E0-B919-A22AD74DD39F}" type="pres">
      <dgm:prSet presAssocID="{AEC00BF6-E54C-4897-A8EC-45D05957046D}" presName="circleA" presStyleLbl="node1" presStyleIdx="0" presStyleCnt="4"/>
      <dgm:spPr/>
    </dgm:pt>
    <dgm:pt modelId="{16987EBC-EA7F-4AA2-9DDC-BA2F0C90FDDE}" type="pres">
      <dgm:prSet presAssocID="{AEC00BF6-E54C-4897-A8EC-45D05957046D}" presName="spaceA" presStyleCnt="0"/>
      <dgm:spPr/>
    </dgm:pt>
    <dgm:pt modelId="{3383A69B-D131-4EFF-8A94-E8552F10BFE1}" type="pres">
      <dgm:prSet presAssocID="{0528D305-D5F0-43D2-9326-A4A31F22A0F2}" presName="space" presStyleCnt="0"/>
      <dgm:spPr/>
    </dgm:pt>
    <dgm:pt modelId="{090DABD6-88B3-4266-BDE9-3318EE4A9109}" type="pres">
      <dgm:prSet presAssocID="{542AB465-AEEE-4EEE-ACDF-E3C9D52DFFC9}" presName="compositeB" presStyleCnt="0"/>
      <dgm:spPr/>
    </dgm:pt>
    <dgm:pt modelId="{068DD499-AE51-4AFD-BC92-A98087045D95}" type="pres">
      <dgm:prSet presAssocID="{542AB465-AEEE-4EEE-ACDF-E3C9D52DFFC9}" presName="textB" presStyleLbl="revTx" presStyleIdx="1" presStyleCnt="4">
        <dgm:presLayoutVars>
          <dgm:bulletEnabled val="1"/>
        </dgm:presLayoutVars>
      </dgm:prSet>
      <dgm:spPr/>
    </dgm:pt>
    <dgm:pt modelId="{0F47BD32-9A1B-44ED-B6D2-EAB2695E0199}" type="pres">
      <dgm:prSet presAssocID="{542AB465-AEEE-4EEE-ACDF-E3C9D52DFFC9}" presName="circleB" presStyleLbl="node1" presStyleIdx="1" presStyleCnt="4"/>
      <dgm:spPr/>
    </dgm:pt>
    <dgm:pt modelId="{5B2305E0-5DAC-44DE-8404-D06B268643E8}" type="pres">
      <dgm:prSet presAssocID="{542AB465-AEEE-4EEE-ACDF-E3C9D52DFFC9}" presName="spaceB" presStyleCnt="0"/>
      <dgm:spPr/>
    </dgm:pt>
    <dgm:pt modelId="{752AE39B-C144-43BC-BCF8-38843623C048}" type="pres">
      <dgm:prSet presAssocID="{EA8FE9AE-7B68-487C-8EF5-B263E8BA0AC3}" presName="space" presStyleCnt="0"/>
      <dgm:spPr/>
    </dgm:pt>
    <dgm:pt modelId="{EA4F13B1-7750-4E45-AEBD-8470BC1A3DAB}" type="pres">
      <dgm:prSet presAssocID="{4841480E-D792-40F8-9877-2DDD959534BF}" presName="compositeA" presStyleCnt="0"/>
      <dgm:spPr/>
    </dgm:pt>
    <dgm:pt modelId="{14024885-93D2-4C71-A9FB-8A73807DD141}" type="pres">
      <dgm:prSet presAssocID="{4841480E-D792-40F8-9877-2DDD959534BF}" presName="textA" presStyleLbl="revTx" presStyleIdx="2" presStyleCnt="4">
        <dgm:presLayoutVars>
          <dgm:bulletEnabled val="1"/>
        </dgm:presLayoutVars>
      </dgm:prSet>
      <dgm:spPr/>
    </dgm:pt>
    <dgm:pt modelId="{87D3A1EE-4BDA-46CC-A426-24256E3C3830}" type="pres">
      <dgm:prSet presAssocID="{4841480E-D792-40F8-9877-2DDD959534BF}" presName="circleA" presStyleLbl="node1" presStyleIdx="2" presStyleCnt="4"/>
      <dgm:spPr/>
    </dgm:pt>
    <dgm:pt modelId="{397FDF22-5B10-4790-B36F-793190020116}" type="pres">
      <dgm:prSet presAssocID="{4841480E-D792-40F8-9877-2DDD959534BF}" presName="spaceA" presStyleCnt="0"/>
      <dgm:spPr/>
    </dgm:pt>
    <dgm:pt modelId="{CBB9E1C1-9EBF-4DE0-A8CB-C3628CEA6C57}" type="pres">
      <dgm:prSet presAssocID="{0E8F49E2-E1C1-4C36-B069-1781A48D6E97}" presName="space" presStyleCnt="0"/>
      <dgm:spPr/>
    </dgm:pt>
    <dgm:pt modelId="{1B7C141E-0FF2-4D55-BC45-B18B340A1351}" type="pres">
      <dgm:prSet presAssocID="{0B42A34E-9482-493E-A7DF-E71D5A7DE32B}" presName="compositeB" presStyleCnt="0"/>
      <dgm:spPr/>
    </dgm:pt>
    <dgm:pt modelId="{1D6FC1D3-F4F4-48B7-B7F3-9910EED874B9}" type="pres">
      <dgm:prSet presAssocID="{0B42A34E-9482-493E-A7DF-E71D5A7DE32B}" presName="textB" presStyleLbl="revTx" presStyleIdx="3" presStyleCnt="4">
        <dgm:presLayoutVars>
          <dgm:bulletEnabled val="1"/>
        </dgm:presLayoutVars>
      </dgm:prSet>
      <dgm:spPr/>
    </dgm:pt>
    <dgm:pt modelId="{D5D18320-9320-42BB-80FE-A310A603DC04}" type="pres">
      <dgm:prSet presAssocID="{0B42A34E-9482-493E-A7DF-E71D5A7DE32B}" presName="circleB" presStyleLbl="node1" presStyleIdx="3" presStyleCnt="4"/>
      <dgm:spPr/>
    </dgm:pt>
    <dgm:pt modelId="{44D4820C-A872-4F8C-BEEF-46AAF5572AFE}" type="pres">
      <dgm:prSet presAssocID="{0B42A34E-9482-493E-A7DF-E71D5A7DE32B}" presName="spaceB" presStyleCnt="0"/>
      <dgm:spPr/>
    </dgm:pt>
  </dgm:ptLst>
  <dgm:cxnLst>
    <dgm:cxn modelId="{9CD40407-7499-4203-BD1A-65F62B6AF1F5}" type="presOf" srcId="{0B42A34E-9482-493E-A7DF-E71D5A7DE32B}" destId="{1D6FC1D3-F4F4-48B7-B7F3-9910EED874B9}" srcOrd="0" destOrd="0" presId="urn:microsoft.com/office/officeart/2005/8/layout/hProcess11"/>
    <dgm:cxn modelId="{F9D15239-74F3-47C0-9E55-046B15372D40}" type="presOf" srcId="{4841480E-D792-40F8-9877-2DDD959534BF}" destId="{14024885-93D2-4C71-A9FB-8A73807DD141}" srcOrd="0" destOrd="0" presId="urn:microsoft.com/office/officeart/2005/8/layout/hProcess11"/>
    <dgm:cxn modelId="{F998F840-8594-41B8-831A-9D2739FCC684}" srcId="{419EFADA-C6C9-42CC-A101-2EEBC10D19D6}" destId="{4841480E-D792-40F8-9877-2DDD959534BF}" srcOrd="2" destOrd="0" parTransId="{4D49E0C2-09CE-424F-B2DF-1086495EAD14}" sibTransId="{0E8F49E2-E1C1-4C36-B069-1781A48D6E97}"/>
    <dgm:cxn modelId="{45AA276F-29CD-43D7-ADF0-58482F6A2F84}" srcId="{419EFADA-C6C9-42CC-A101-2EEBC10D19D6}" destId="{542AB465-AEEE-4EEE-ACDF-E3C9D52DFFC9}" srcOrd="1" destOrd="0" parTransId="{2C33AB3E-AB5C-4979-A066-0CFCF4870868}" sibTransId="{EA8FE9AE-7B68-487C-8EF5-B263E8BA0AC3}"/>
    <dgm:cxn modelId="{E736508B-01BA-46B7-8472-80BEE527B6C4}" type="presOf" srcId="{AEC00BF6-E54C-4897-A8EC-45D05957046D}" destId="{2AC00ABB-A8FC-410F-A7CF-B37EC4CA7CFC}" srcOrd="0" destOrd="0" presId="urn:microsoft.com/office/officeart/2005/8/layout/hProcess11"/>
    <dgm:cxn modelId="{042F1FBE-1046-4017-842A-6C26D7F8D725}" type="presOf" srcId="{419EFADA-C6C9-42CC-A101-2EEBC10D19D6}" destId="{6E963D80-D108-44F7-B297-BE5B386C5492}" srcOrd="0" destOrd="0" presId="urn:microsoft.com/office/officeart/2005/8/layout/hProcess11"/>
    <dgm:cxn modelId="{93097ED5-E32F-43AF-88ED-A98ADD611EEF}" srcId="{419EFADA-C6C9-42CC-A101-2EEBC10D19D6}" destId="{0B42A34E-9482-493E-A7DF-E71D5A7DE32B}" srcOrd="3" destOrd="0" parTransId="{5F38CAB5-D658-4018-8271-AC8D27C09439}" sibTransId="{3E04A67D-72B5-4BC9-AEC0-1E75DC46D1A8}"/>
    <dgm:cxn modelId="{57572CDB-A190-4787-BF70-12E4D4545BA2}" srcId="{419EFADA-C6C9-42CC-A101-2EEBC10D19D6}" destId="{AEC00BF6-E54C-4897-A8EC-45D05957046D}" srcOrd="0" destOrd="0" parTransId="{89A3308A-C72D-4AC5-B036-3D7CE9DE2F7B}" sibTransId="{0528D305-D5F0-43D2-9326-A4A31F22A0F2}"/>
    <dgm:cxn modelId="{287C52FB-F3FB-44C8-AD88-58E985712239}" type="presOf" srcId="{542AB465-AEEE-4EEE-ACDF-E3C9D52DFFC9}" destId="{068DD499-AE51-4AFD-BC92-A98087045D95}" srcOrd="0" destOrd="0" presId="urn:microsoft.com/office/officeart/2005/8/layout/hProcess11"/>
    <dgm:cxn modelId="{7CF0E03C-6EDD-46D3-844F-CDE9EC97E2B1}" type="presParOf" srcId="{6E963D80-D108-44F7-B297-BE5B386C5492}" destId="{E6ADC1CC-2F45-42A9-8C37-88CEAEB8E0F2}" srcOrd="0" destOrd="0" presId="urn:microsoft.com/office/officeart/2005/8/layout/hProcess11"/>
    <dgm:cxn modelId="{0F0B8BDF-78AC-44FF-A7F0-F0A7A561E685}" type="presParOf" srcId="{6E963D80-D108-44F7-B297-BE5B386C5492}" destId="{993BA74D-00F7-4EA2-93AB-78A792B535B9}" srcOrd="1" destOrd="0" presId="urn:microsoft.com/office/officeart/2005/8/layout/hProcess11"/>
    <dgm:cxn modelId="{9CB2C28E-9F2D-4145-A490-C627528692BE}" type="presParOf" srcId="{993BA74D-00F7-4EA2-93AB-78A792B535B9}" destId="{2C8B3C3B-D376-4CC6-A1B4-1F7B6D5AE5F4}" srcOrd="0" destOrd="0" presId="urn:microsoft.com/office/officeart/2005/8/layout/hProcess11"/>
    <dgm:cxn modelId="{1539F484-6618-457D-A071-E18AC481D2D5}" type="presParOf" srcId="{2C8B3C3B-D376-4CC6-A1B4-1F7B6D5AE5F4}" destId="{2AC00ABB-A8FC-410F-A7CF-B37EC4CA7CFC}" srcOrd="0" destOrd="0" presId="urn:microsoft.com/office/officeart/2005/8/layout/hProcess11"/>
    <dgm:cxn modelId="{A5B08B12-E771-4A72-A892-D6EF2DEC3839}" type="presParOf" srcId="{2C8B3C3B-D376-4CC6-A1B4-1F7B6D5AE5F4}" destId="{F1D34580-5070-45E0-B919-A22AD74DD39F}" srcOrd="1" destOrd="0" presId="urn:microsoft.com/office/officeart/2005/8/layout/hProcess11"/>
    <dgm:cxn modelId="{D2B5F86F-E9EF-4DF4-868B-3C3B63208E0D}" type="presParOf" srcId="{2C8B3C3B-D376-4CC6-A1B4-1F7B6D5AE5F4}" destId="{16987EBC-EA7F-4AA2-9DDC-BA2F0C90FDDE}" srcOrd="2" destOrd="0" presId="urn:microsoft.com/office/officeart/2005/8/layout/hProcess11"/>
    <dgm:cxn modelId="{F7AC27EE-CA45-46B6-B978-E41CBA59BAFB}" type="presParOf" srcId="{993BA74D-00F7-4EA2-93AB-78A792B535B9}" destId="{3383A69B-D131-4EFF-8A94-E8552F10BFE1}" srcOrd="1" destOrd="0" presId="urn:microsoft.com/office/officeart/2005/8/layout/hProcess11"/>
    <dgm:cxn modelId="{775A8B3F-C698-496B-ACBC-B0DC9BFDD890}" type="presParOf" srcId="{993BA74D-00F7-4EA2-93AB-78A792B535B9}" destId="{090DABD6-88B3-4266-BDE9-3318EE4A9109}" srcOrd="2" destOrd="0" presId="urn:microsoft.com/office/officeart/2005/8/layout/hProcess11"/>
    <dgm:cxn modelId="{AE29AD2E-9BF2-4398-952D-6B0463BD1396}" type="presParOf" srcId="{090DABD6-88B3-4266-BDE9-3318EE4A9109}" destId="{068DD499-AE51-4AFD-BC92-A98087045D95}" srcOrd="0" destOrd="0" presId="urn:microsoft.com/office/officeart/2005/8/layout/hProcess11"/>
    <dgm:cxn modelId="{883AF983-65A1-40E1-A7B7-2A4F96325F61}" type="presParOf" srcId="{090DABD6-88B3-4266-BDE9-3318EE4A9109}" destId="{0F47BD32-9A1B-44ED-B6D2-EAB2695E0199}" srcOrd="1" destOrd="0" presId="urn:microsoft.com/office/officeart/2005/8/layout/hProcess11"/>
    <dgm:cxn modelId="{0BCDD99F-08EA-4084-8162-41836C0CE4B6}" type="presParOf" srcId="{090DABD6-88B3-4266-BDE9-3318EE4A9109}" destId="{5B2305E0-5DAC-44DE-8404-D06B268643E8}" srcOrd="2" destOrd="0" presId="urn:microsoft.com/office/officeart/2005/8/layout/hProcess11"/>
    <dgm:cxn modelId="{081A975A-91B8-45BA-9C35-7F97639BD1FA}" type="presParOf" srcId="{993BA74D-00F7-4EA2-93AB-78A792B535B9}" destId="{752AE39B-C144-43BC-BCF8-38843623C048}" srcOrd="3" destOrd="0" presId="urn:microsoft.com/office/officeart/2005/8/layout/hProcess11"/>
    <dgm:cxn modelId="{F0A1A827-B626-422E-9A13-235C6659D0C3}" type="presParOf" srcId="{993BA74D-00F7-4EA2-93AB-78A792B535B9}" destId="{EA4F13B1-7750-4E45-AEBD-8470BC1A3DAB}" srcOrd="4" destOrd="0" presId="urn:microsoft.com/office/officeart/2005/8/layout/hProcess11"/>
    <dgm:cxn modelId="{003C055E-5ECB-4754-939C-62C518B05C07}" type="presParOf" srcId="{EA4F13B1-7750-4E45-AEBD-8470BC1A3DAB}" destId="{14024885-93D2-4C71-A9FB-8A73807DD141}" srcOrd="0" destOrd="0" presId="urn:microsoft.com/office/officeart/2005/8/layout/hProcess11"/>
    <dgm:cxn modelId="{0F34579D-7AC8-4275-A8C5-6A132ECD43C3}" type="presParOf" srcId="{EA4F13B1-7750-4E45-AEBD-8470BC1A3DAB}" destId="{87D3A1EE-4BDA-46CC-A426-24256E3C3830}" srcOrd="1" destOrd="0" presId="urn:microsoft.com/office/officeart/2005/8/layout/hProcess11"/>
    <dgm:cxn modelId="{E34648FE-6C99-46A1-9ECA-B76859B96044}" type="presParOf" srcId="{EA4F13B1-7750-4E45-AEBD-8470BC1A3DAB}" destId="{397FDF22-5B10-4790-B36F-793190020116}" srcOrd="2" destOrd="0" presId="urn:microsoft.com/office/officeart/2005/8/layout/hProcess11"/>
    <dgm:cxn modelId="{3F409E2A-C050-4F26-B5DC-FEE5F51E59A2}" type="presParOf" srcId="{993BA74D-00F7-4EA2-93AB-78A792B535B9}" destId="{CBB9E1C1-9EBF-4DE0-A8CB-C3628CEA6C57}" srcOrd="5" destOrd="0" presId="urn:microsoft.com/office/officeart/2005/8/layout/hProcess11"/>
    <dgm:cxn modelId="{8FBA6B24-8976-429A-95E6-443D990EA7E6}" type="presParOf" srcId="{993BA74D-00F7-4EA2-93AB-78A792B535B9}" destId="{1B7C141E-0FF2-4D55-BC45-B18B340A1351}" srcOrd="6" destOrd="0" presId="urn:microsoft.com/office/officeart/2005/8/layout/hProcess11"/>
    <dgm:cxn modelId="{DA320219-32A2-4A0E-8A5E-ECDFBEFD6B10}" type="presParOf" srcId="{1B7C141E-0FF2-4D55-BC45-B18B340A1351}" destId="{1D6FC1D3-F4F4-48B7-B7F3-9910EED874B9}" srcOrd="0" destOrd="0" presId="urn:microsoft.com/office/officeart/2005/8/layout/hProcess11"/>
    <dgm:cxn modelId="{61E51F42-0BA9-4D44-8880-B0C6DD7CE631}" type="presParOf" srcId="{1B7C141E-0FF2-4D55-BC45-B18B340A1351}" destId="{D5D18320-9320-42BB-80FE-A310A603DC04}" srcOrd="1" destOrd="0" presId="urn:microsoft.com/office/officeart/2005/8/layout/hProcess11"/>
    <dgm:cxn modelId="{239F1A9F-7574-4082-917D-30F47E937354}" type="presParOf" srcId="{1B7C141E-0FF2-4D55-BC45-B18B340A1351}" destId="{44D4820C-A872-4F8C-BEEF-46AAF5572AFE}"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9EFADA-C6C9-42CC-A101-2EEBC10D19D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AEC00BF6-E54C-4897-A8EC-45D05957046D}">
      <dgm:prSet custT="1"/>
      <dgm:spPr/>
      <dgm:t>
        <a:bodyPr/>
        <a:lstStyle/>
        <a:p>
          <a:pPr rtl="0"/>
          <a:r>
            <a:rPr lang="fr-FR" altLang="zh-CN" sz="1100" b="0" i="0" dirty="0" err="1"/>
            <a:t>MPII</a:t>
          </a:r>
          <a:r>
            <a:rPr lang="fr-FR" altLang="zh-CN" sz="1100" b="0" i="0" dirty="0"/>
            <a:t> </a:t>
          </a:r>
          <a:r>
            <a:rPr lang="fr-FR" altLang="zh-CN" sz="1100" b="0" i="0" dirty="0" err="1"/>
            <a:t>Movie</a:t>
          </a:r>
          <a:r>
            <a:rPr lang="fr-FR" altLang="zh-CN" sz="1100" b="0" i="0" dirty="0"/>
            <a:t> Description </a:t>
          </a:r>
          <a:r>
            <a:rPr lang="fr-FR" altLang="zh-CN" sz="1100" b="0" i="0" dirty="0" err="1"/>
            <a:t>dataset</a:t>
          </a:r>
          <a:r>
            <a:rPr lang="fr-FR" altLang="zh-CN" sz="1100" b="0" i="0" dirty="0"/>
            <a:t>, </a:t>
          </a:r>
          <a:r>
            <a:rPr lang="fr-FR" altLang="zh-CN" sz="1100" b="0" i="0" dirty="0" err="1"/>
            <a:t>CVPR</a:t>
          </a:r>
          <a:r>
            <a:rPr lang="fr-FR" altLang="zh-CN" sz="1100" b="0" i="0" dirty="0"/>
            <a:t> 2015</a:t>
          </a:r>
          <a:endParaRPr lang="zh-CN" sz="1100" dirty="0"/>
        </a:p>
      </dgm:t>
    </dgm:pt>
    <dgm:pt modelId="{89A3308A-C72D-4AC5-B036-3D7CE9DE2F7B}" type="parTrans" cxnId="{57572CDB-A190-4787-BF70-12E4D4545BA2}">
      <dgm:prSet/>
      <dgm:spPr/>
      <dgm:t>
        <a:bodyPr/>
        <a:lstStyle/>
        <a:p>
          <a:endParaRPr lang="zh-CN" altLang="en-US"/>
        </a:p>
      </dgm:t>
    </dgm:pt>
    <dgm:pt modelId="{0528D305-D5F0-43D2-9326-A4A31F22A0F2}" type="sibTrans" cxnId="{57572CDB-A190-4787-BF70-12E4D4545BA2}">
      <dgm:prSet/>
      <dgm:spPr/>
      <dgm:t>
        <a:bodyPr/>
        <a:lstStyle/>
        <a:p>
          <a:endParaRPr lang="zh-CN" altLang="en-US"/>
        </a:p>
      </dgm:t>
    </dgm:pt>
    <dgm:pt modelId="{327991FD-3B85-47FC-9575-14B62E4248F6}">
      <dgm:prSet custT="1"/>
      <dgm:spPr/>
      <dgm:t>
        <a:bodyPr/>
        <a:lstStyle/>
        <a:p>
          <a:r>
            <a:rPr lang="en-US" altLang="zh-CN" sz="1100" b="0" i="0" dirty="0" err="1"/>
            <a:t>MSR-VTT dataset, CVPR 2016</a:t>
          </a:r>
          <a:endParaRPr lang="zh-CN" altLang="en-US" sz="1100" b="0" i="0" dirty="0" err="1"/>
        </a:p>
      </dgm:t>
    </dgm:pt>
    <dgm:pt modelId="{0ED53105-5211-435E-BE15-3DABF8FDADE5}" type="parTrans" cxnId="{CDD75673-1FEA-4D67-9728-ECF6DDEDC22F}">
      <dgm:prSet/>
      <dgm:spPr/>
      <dgm:t>
        <a:bodyPr/>
        <a:lstStyle/>
        <a:p>
          <a:endParaRPr lang="zh-CN" altLang="en-US"/>
        </a:p>
      </dgm:t>
    </dgm:pt>
    <dgm:pt modelId="{8B4957BF-051F-4EAF-AA29-0C707A056387}" type="sibTrans" cxnId="{CDD75673-1FEA-4D67-9728-ECF6DDEDC22F}">
      <dgm:prSet/>
      <dgm:spPr/>
      <dgm:t>
        <a:bodyPr/>
        <a:lstStyle/>
        <a:p>
          <a:endParaRPr lang="zh-CN" altLang="en-US"/>
        </a:p>
      </dgm:t>
    </dgm:pt>
    <dgm:pt modelId="{6E963D80-D108-44F7-B297-BE5B386C5492}" type="pres">
      <dgm:prSet presAssocID="{419EFADA-C6C9-42CC-A101-2EEBC10D19D6}" presName="Name0" presStyleCnt="0">
        <dgm:presLayoutVars>
          <dgm:dir/>
          <dgm:resizeHandles val="exact"/>
        </dgm:presLayoutVars>
      </dgm:prSet>
      <dgm:spPr/>
    </dgm:pt>
    <dgm:pt modelId="{E6ADC1CC-2F45-42A9-8C37-88CEAEB8E0F2}" type="pres">
      <dgm:prSet presAssocID="{419EFADA-C6C9-42CC-A101-2EEBC10D19D6}" presName="arrow" presStyleLbl="bgShp" presStyleIdx="0" presStyleCnt="1"/>
      <dgm:spPr/>
    </dgm:pt>
    <dgm:pt modelId="{993BA74D-00F7-4EA2-93AB-78A792B535B9}" type="pres">
      <dgm:prSet presAssocID="{419EFADA-C6C9-42CC-A101-2EEBC10D19D6}" presName="points" presStyleCnt="0"/>
      <dgm:spPr/>
    </dgm:pt>
    <dgm:pt modelId="{2C8B3C3B-D376-4CC6-A1B4-1F7B6D5AE5F4}" type="pres">
      <dgm:prSet presAssocID="{AEC00BF6-E54C-4897-A8EC-45D05957046D}" presName="compositeA" presStyleCnt="0"/>
      <dgm:spPr/>
    </dgm:pt>
    <dgm:pt modelId="{2AC00ABB-A8FC-410F-A7CF-B37EC4CA7CFC}" type="pres">
      <dgm:prSet presAssocID="{AEC00BF6-E54C-4897-A8EC-45D05957046D}" presName="textA" presStyleLbl="revTx" presStyleIdx="0" presStyleCnt="2">
        <dgm:presLayoutVars>
          <dgm:bulletEnabled val="1"/>
        </dgm:presLayoutVars>
      </dgm:prSet>
      <dgm:spPr/>
    </dgm:pt>
    <dgm:pt modelId="{F1D34580-5070-45E0-B919-A22AD74DD39F}" type="pres">
      <dgm:prSet presAssocID="{AEC00BF6-E54C-4897-A8EC-45D05957046D}" presName="circleA" presStyleLbl="node1" presStyleIdx="0" presStyleCnt="2"/>
      <dgm:spPr/>
    </dgm:pt>
    <dgm:pt modelId="{16987EBC-EA7F-4AA2-9DDC-BA2F0C90FDDE}" type="pres">
      <dgm:prSet presAssocID="{AEC00BF6-E54C-4897-A8EC-45D05957046D}" presName="spaceA" presStyleCnt="0"/>
      <dgm:spPr/>
    </dgm:pt>
    <dgm:pt modelId="{3383A69B-D131-4EFF-8A94-E8552F10BFE1}" type="pres">
      <dgm:prSet presAssocID="{0528D305-D5F0-43D2-9326-A4A31F22A0F2}" presName="space" presStyleCnt="0"/>
      <dgm:spPr/>
    </dgm:pt>
    <dgm:pt modelId="{5D5AD28D-4C2F-42C3-B531-A78EE295F9BB}" type="pres">
      <dgm:prSet presAssocID="{327991FD-3B85-47FC-9575-14B62E4248F6}" presName="compositeB" presStyleCnt="0"/>
      <dgm:spPr/>
    </dgm:pt>
    <dgm:pt modelId="{2FAEEB27-38E5-418E-9588-6D300EB16D2C}" type="pres">
      <dgm:prSet presAssocID="{327991FD-3B85-47FC-9575-14B62E4248F6}" presName="textB" presStyleLbl="revTx" presStyleIdx="1" presStyleCnt="2">
        <dgm:presLayoutVars>
          <dgm:bulletEnabled val="1"/>
        </dgm:presLayoutVars>
      </dgm:prSet>
      <dgm:spPr/>
    </dgm:pt>
    <dgm:pt modelId="{F037A0AA-80BC-40DE-8955-5DA6836D0EB8}" type="pres">
      <dgm:prSet presAssocID="{327991FD-3B85-47FC-9575-14B62E4248F6}" presName="circleB" presStyleLbl="node1" presStyleIdx="1" presStyleCnt="2"/>
      <dgm:spPr/>
    </dgm:pt>
    <dgm:pt modelId="{4E248089-9AD9-4053-BF8C-DCBF76358603}" type="pres">
      <dgm:prSet presAssocID="{327991FD-3B85-47FC-9575-14B62E4248F6}" presName="spaceB" presStyleCnt="0"/>
      <dgm:spPr/>
    </dgm:pt>
  </dgm:ptLst>
  <dgm:cxnLst>
    <dgm:cxn modelId="{7D69406A-A759-4EE5-BB2C-1DF60B239C5A}" type="presOf" srcId="{AEC00BF6-E54C-4897-A8EC-45D05957046D}" destId="{2AC00ABB-A8FC-410F-A7CF-B37EC4CA7CFC}" srcOrd="0" destOrd="0" presId="urn:microsoft.com/office/officeart/2005/8/layout/hProcess11"/>
    <dgm:cxn modelId="{CDD75673-1FEA-4D67-9728-ECF6DDEDC22F}" srcId="{419EFADA-C6C9-42CC-A101-2EEBC10D19D6}" destId="{327991FD-3B85-47FC-9575-14B62E4248F6}" srcOrd="1" destOrd="0" parTransId="{0ED53105-5211-435E-BE15-3DABF8FDADE5}" sibTransId="{8B4957BF-051F-4EAF-AA29-0C707A056387}"/>
    <dgm:cxn modelId="{8D58FEA0-0152-4767-8783-F0B729F4EAA5}" type="presOf" srcId="{419EFADA-C6C9-42CC-A101-2EEBC10D19D6}" destId="{6E963D80-D108-44F7-B297-BE5B386C5492}" srcOrd="0" destOrd="0" presId="urn:microsoft.com/office/officeart/2005/8/layout/hProcess11"/>
    <dgm:cxn modelId="{66F1E0A5-301F-443A-93D8-0DDB06A9F7E1}" type="presOf" srcId="{327991FD-3B85-47FC-9575-14B62E4248F6}" destId="{2FAEEB27-38E5-418E-9588-6D300EB16D2C}" srcOrd="0" destOrd="0" presId="urn:microsoft.com/office/officeart/2005/8/layout/hProcess11"/>
    <dgm:cxn modelId="{57572CDB-A190-4787-BF70-12E4D4545BA2}" srcId="{419EFADA-C6C9-42CC-A101-2EEBC10D19D6}" destId="{AEC00BF6-E54C-4897-A8EC-45D05957046D}" srcOrd="0" destOrd="0" parTransId="{89A3308A-C72D-4AC5-B036-3D7CE9DE2F7B}" sibTransId="{0528D305-D5F0-43D2-9326-A4A31F22A0F2}"/>
    <dgm:cxn modelId="{6D160D14-2585-40AC-822A-B65121C61210}" type="presParOf" srcId="{6E963D80-D108-44F7-B297-BE5B386C5492}" destId="{E6ADC1CC-2F45-42A9-8C37-88CEAEB8E0F2}" srcOrd="0" destOrd="0" presId="urn:microsoft.com/office/officeart/2005/8/layout/hProcess11"/>
    <dgm:cxn modelId="{D0648937-E67A-4E7B-8315-C936EC60643C}" type="presParOf" srcId="{6E963D80-D108-44F7-B297-BE5B386C5492}" destId="{993BA74D-00F7-4EA2-93AB-78A792B535B9}" srcOrd="1" destOrd="0" presId="urn:microsoft.com/office/officeart/2005/8/layout/hProcess11"/>
    <dgm:cxn modelId="{81647875-85BD-456C-AB52-33DAC586380C}" type="presParOf" srcId="{993BA74D-00F7-4EA2-93AB-78A792B535B9}" destId="{2C8B3C3B-D376-4CC6-A1B4-1F7B6D5AE5F4}" srcOrd="0" destOrd="0" presId="urn:microsoft.com/office/officeart/2005/8/layout/hProcess11"/>
    <dgm:cxn modelId="{BB66D644-8999-4C5D-A69E-A0602E4E9958}" type="presParOf" srcId="{2C8B3C3B-D376-4CC6-A1B4-1F7B6D5AE5F4}" destId="{2AC00ABB-A8FC-410F-A7CF-B37EC4CA7CFC}" srcOrd="0" destOrd="0" presId="urn:microsoft.com/office/officeart/2005/8/layout/hProcess11"/>
    <dgm:cxn modelId="{DC42EE79-4087-4145-BFF9-4E5C38E69474}" type="presParOf" srcId="{2C8B3C3B-D376-4CC6-A1B4-1F7B6D5AE5F4}" destId="{F1D34580-5070-45E0-B919-A22AD74DD39F}" srcOrd="1" destOrd="0" presId="urn:microsoft.com/office/officeart/2005/8/layout/hProcess11"/>
    <dgm:cxn modelId="{9D3BAED9-9516-4D7F-8913-C1A435B418A0}" type="presParOf" srcId="{2C8B3C3B-D376-4CC6-A1B4-1F7B6D5AE5F4}" destId="{16987EBC-EA7F-4AA2-9DDC-BA2F0C90FDDE}" srcOrd="2" destOrd="0" presId="urn:microsoft.com/office/officeart/2005/8/layout/hProcess11"/>
    <dgm:cxn modelId="{F616E16D-371A-4078-91BF-F40284228F81}" type="presParOf" srcId="{993BA74D-00F7-4EA2-93AB-78A792B535B9}" destId="{3383A69B-D131-4EFF-8A94-E8552F10BFE1}" srcOrd="1" destOrd="0" presId="urn:microsoft.com/office/officeart/2005/8/layout/hProcess11"/>
    <dgm:cxn modelId="{ECC6B827-CA52-41E6-8ED0-36EAFDCD58A1}" type="presParOf" srcId="{993BA74D-00F7-4EA2-93AB-78A792B535B9}" destId="{5D5AD28D-4C2F-42C3-B531-A78EE295F9BB}" srcOrd="2" destOrd="0" presId="urn:microsoft.com/office/officeart/2005/8/layout/hProcess11"/>
    <dgm:cxn modelId="{E07E54DF-B86B-4CFA-9141-2EC1DD4581BD}" type="presParOf" srcId="{5D5AD28D-4C2F-42C3-B531-A78EE295F9BB}" destId="{2FAEEB27-38E5-418E-9588-6D300EB16D2C}" srcOrd="0" destOrd="0" presId="urn:microsoft.com/office/officeart/2005/8/layout/hProcess11"/>
    <dgm:cxn modelId="{81D270AD-C92A-4E03-BE01-428A9B5FF0FC}" type="presParOf" srcId="{5D5AD28D-4C2F-42C3-B531-A78EE295F9BB}" destId="{F037A0AA-80BC-40DE-8955-5DA6836D0EB8}" srcOrd="1" destOrd="0" presId="urn:microsoft.com/office/officeart/2005/8/layout/hProcess11"/>
    <dgm:cxn modelId="{AC48638B-6773-4FFA-A122-6CC45D1250EA}" type="presParOf" srcId="{5D5AD28D-4C2F-42C3-B531-A78EE295F9BB}" destId="{4E248089-9AD9-4053-BF8C-DCBF7635860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9EFADA-C6C9-42CC-A101-2EEBC10D19D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AEC00BF6-E54C-4897-A8EC-45D05957046D}">
      <dgm:prSet custT="1"/>
      <dgm:spPr/>
      <dgm:t>
        <a:bodyPr/>
        <a:lstStyle/>
        <a:p>
          <a:pPr rtl="0"/>
          <a:r>
            <a:rPr kumimoji="0" lang="zh-CN" altLang="zh-CN" sz="1100" b="0" i="0" u="none" strike="noStrike" cap="none" normalizeH="0" baseline="0" dirty="0">
              <a:ln>
                <a:noFill/>
              </a:ln>
              <a:solidFill>
                <a:srgbClr val="000000"/>
              </a:solidFill>
              <a:effectLst/>
              <a:latin typeface="Arial Unicode MS" pitchFamily="34" charset="-122"/>
              <a:ea typeface="宋体" pitchFamily="2" charset="-122"/>
              <a:cs typeface="宋体" pitchFamily="2" charset="-122"/>
            </a:rPr>
            <a:t>Visual Storytelling</a:t>
          </a:r>
          <a:r>
            <a:rPr kumimoji="0" lang="zh-CN" altLang="zh-CN" sz="1100" b="0" i="0" u="none" strike="noStrike" cap="none" normalizeH="0" baseline="0" dirty="0">
              <a:ln>
                <a:noFill/>
              </a:ln>
              <a:solidFill>
                <a:schemeClr val="tx1"/>
              </a:solidFill>
              <a:effectLst/>
              <a:latin typeface="Arial" pitchFamily="34" charset="0"/>
              <a:ea typeface="宋体" pitchFamily="2" charset="-122"/>
              <a:cs typeface="宋体" pitchFamily="2" charset="-122"/>
            </a:rPr>
            <a:t> </a:t>
          </a:r>
          <a:r>
            <a:rPr lang="fr-FR" altLang="zh-CN" sz="1100" b="0" i="0" dirty="0" err="1"/>
            <a:t>dataset</a:t>
          </a:r>
          <a:r>
            <a:rPr lang="fr-FR" altLang="zh-CN" sz="1100" b="0" i="0" dirty="0"/>
            <a:t>, </a:t>
          </a:r>
          <a:r>
            <a:rPr lang="fr-FR" altLang="zh-CN" sz="1100" b="0" i="0" dirty="0" err="1"/>
            <a:t>NAACL</a:t>
          </a:r>
          <a:r>
            <a:rPr lang="fr-FR" altLang="zh-CN" sz="1100" b="0" i="0" dirty="0"/>
            <a:t> 2016</a:t>
          </a:r>
          <a:endParaRPr lang="zh-CN" sz="1100" dirty="0"/>
        </a:p>
      </dgm:t>
    </dgm:pt>
    <dgm:pt modelId="{89A3308A-C72D-4AC5-B036-3D7CE9DE2F7B}" type="parTrans" cxnId="{57572CDB-A190-4787-BF70-12E4D4545BA2}">
      <dgm:prSet/>
      <dgm:spPr/>
      <dgm:t>
        <a:bodyPr/>
        <a:lstStyle/>
        <a:p>
          <a:endParaRPr lang="zh-CN" altLang="en-US"/>
        </a:p>
      </dgm:t>
    </dgm:pt>
    <dgm:pt modelId="{0528D305-D5F0-43D2-9326-A4A31F22A0F2}" type="sibTrans" cxnId="{57572CDB-A190-4787-BF70-12E4D4545BA2}">
      <dgm:prSet/>
      <dgm:spPr/>
      <dgm:t>
        <a:bodyPr/>
        <a:lstStyle/>
        <a:p>
          <a:endParaRPr lang="zh-CN" altLang="en-US"/>
        </a:p>
      </dgm:t>
    </dgm:pt>
    <dgm:pt modelId="{6E963D80-D108-44F7-B297-BE5B386C5492}" type="pres">
      <dgm:prSet presAssocID="{419EFADA-C6C9-42CC-A101-2EEBC10D19D6}" presName="Name0" presStyleCnt="0">
        <dgm:presLayoutVars>
          <dgm:dir/>
          <dgm:resizeHandles val="exact"/>
        </dgm:presLayoutVars>
      </dgm:prSet>
      <dgm:spPr/>
    </dgm:pt>
    <dgm:pt modelId="{E6ADC1CC-2F45-42A9-8C37-88CEAEB8E0F2}" type="pres">
      <dgm:prSet presAssocID="{419EFADA-C6C9-42CC-A101-2EEBC10D19D6}" presName="arrow" presStyleLbl="bgShp" presStyleIdx="0" presStyleCnt="1"/>
      <dgm:spPr/>
    </dgm:pt>
    <dgm:pt modelId="{993BA74D-00F7-4EA2-93AB-78A792B535B9}" type="pres">
      <dgm:prSet presAssocID="{419EFADA-C6C9-42CC-A101-2EEBC10D19D6}" presName="points" presStyleCnt="0"/>
      <dgm:spPr/>
    </dgm:pt>
    <dgm:pt modelId="{2C8B3C3B-D376-4CC6-A1B4-1F7B6D5AE5F4}" type="pres">
      <dgm:prSet presAssocID="{AEC00BF6-E54C-4897-A8EC-45D05957046D}" presName="compositeA" presStyleCnt="0"/>
      <dgm:spPr/>
    </dgm:pt>
    <dgm:pt modelId="{2AC00ABB-A8FC-410F-A7CF-B37EC4CA7CFC}" type="pres">
      <dgm:prSet presAssocID="{AEC00BF6-E54C-4897-A8EC-45D05957046D}" presName="textA" presStyleLbl="revTx" presStyleIdx="0" presStyleCnt="1">
        <dgm:presLayoutVars>
          <dgm:bulletEnabled val="1"/>
        </dgm:presLayoutVars>
      </dgm:prSet>
      <dgm:spPr/>
    </dgm:pt>
    <dgm:pt modelId="{F1D34580-5070-45E0-B919-A22AD74DD39F}" type="pres">
      <dgm:prSet presAssocID="{AEC00BF6-E54C-4897-A8EC-45D05957046D}" presName="circleA" presStyleLbl="node1" presStyleIdx="0" presStyleCnt="1"/>
      <dgm:spPr/>
    </dgm:pt>
    <dgm:pt modelId="{16987EBC-EA7F-4AA2-9DDC-BA2F0C90FDDE}" type="pres">
      <dgm:prSet presAssocID="{AEC00BF6-E54C-4897-A8EC-45D05957046D}" presName="spaceA" presStyleCnt="0"/>
      <dgm:spPr/>
    </dgm:pt>
  </dgm:ptLst>
  <dgm:cxnLst>
    <dgm:cxn modelId="{0032A7B2-1A18-408D-9489-329306CE1D26}" type="presOf" srcId="{419EFADA-C6C9-42CC-A101-2EEBC10D19D6}" destId="{6E963D80-D108-44F7-B297-BE5B386C5492}" srcOrd="0" destOrd="0" presId="urn:microsoft.com/office/officeart/2005/8/layout/hProcess11"/>
    <dgm:cxn modelId="{57572CDB-A190-4787-BF70-12E4D4545BA2}" srcId="{419EFADA-C6C9-42CC-A101-2EEBC10D19D6}" destId="{AEC00BF6-E54C-4897-A8EC-45D05957046D}" srcOrd="0" destOrd="0" parTransId="{89A3308A-C72D-4AC5-B036-3D7CE9DE2F7B}" sibTransId="{0528D305-D5F0-43D2-9326-A4A31F22A0F2}"/>
    <dgm:cxn modelId="{6349D3E7-46F2-4337-970D-BF347C34406F}" type="presOf" srcId="{AEC00BF6-E54C-4897-A8EC-45D05957046D}" destId="{2AC00ABB-A8FC-410F-A7CF-B37EC4CA7CFC}" srcOrd="0" destOrd="0" presId="urn:microsoft.com/office/officeart/2005/8/layout/hProcess11"/>
    <dgm:cxn modelId="{8FBA5F47-D89F-4691-80EC-1464D7D58C2D}" type="presParOf" srcId="{6E963D80-D108-44F7-B297-BE5B386C5492}" destId="{E6ADC1CC-2F45-42A9-8C37-88CEAEB8E0F2}" srcOrd="0" destOrd="0" presId="urn:microsoft.com/office/officeart/2005/8/layout/hProcess11"/>
    <dgm:cxn modelId="{8717368F-9768-4CC5-B87A-B6D9277DDECC}" type="presParOf" srcId="{6E963D80-D108-44F7-B297-BE5B386C5492}" destId="{993BA74D-00F7-4EA2-93AB-78A792B535B9}" srcOrd="1" destOrd="0" presId="urn:microsoft.com/office/officeart/2005/8/layout/hProcess11"/>
    <dgm:cxn modelId="{E363D979-4D63-4128-8D8F-1E72BCC25226}" type="presParOf" srcId="{993BA74D-00F7-4EA2-93AB-78A792B535B9}" destId="{2C8B3C3B-D376-4CC6-A1B4-1F7B6D5AE5F4}" srcOrd="0" destOrd="0" presId="urn:microsoft.com/office/officeart/2005/8/layout/hProcess11"/>
    <dgm:cxn modelId="{9B1F8FC8-7BCE-4DD2-94FB-6355D24FD8E1}" type="presParOf" srcId="{2C8B3C3B-D376-4CC6-A1B4-1F7B6D5AE5F4}" destId="{2AC00ABB-A8FC-410F-A7CF-B37EC4CA7CFC}" srcOrd="0" destOrd="0" presId="urn:microsoft.com/office/officeart/2005/8/layout/hProcess11"/>
    <dgm:cxn modelId="{27C6F823-E617-4382-A190-8A4B32CAB0FA}" type="presParOf" srcId="{2C8B3C3B-D376-4CC6-A1B4-1F7B6D5AE5F4}" destId="{F1D34580-5070-45E0-B919-A22AD74DD39F}" srcOrd="1" destOrd="0" presId="urn:microsoft.com/office/officeart/2005/8/layout/hProcess11"/>
    <dgm:cxn modelId="{AB3C5E99-BFEA-4182-B114-451B333F1483}" type="presParOf" srcId="{2C8B3C3B-D376-4CC6-A1B4-1F7B6D5AE5F4}" destId="{16987EBC-EA7F-4AA2-9DDC-BA2F0C90FDD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9EFADA-C6C9-42CC-A101-2EEBC10D19D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AEC00BF6-E54C-4897-A8EC-45D05957046D}">
      <dgm:prSet custT="1"/>
      <dgm:spPr/>
      <dgm:t>
        <a:bodyPr/>
        <a:lstStyle/>
        <a:p>
          <a:pPr rtl="0"/>
          <a:r>
            <a:rPr lang="en-US" sz="1100" b="0" i="0" dirty="0" err="1"/>
            <a:t>ReferItGame</a:t>
          </a:r>
          <a:r>
            <a:rPr lang="en-US" sz="1100" b="0" i="0" dirty="0"/>
            <a:t> dataset, </a:t>
          </a:r>
          <a:r>
            <a:rPr lang="en-US" sz="1100" b="0" i="0" dirty="0" err="1"/>
            <a:t>EMNLP</a:t>
          </a:r>
          <a:r>
            <a:rPr lang="en-US" sz="1100" b="0" i="0" dirty="0"/>
            <a:t> 2014</a:t>
          </a:r>
          <a:endParaRPr lang="zh-CN" sz="1100" dirty="0"/>
        </a:p>
      </dgm:t>
    </dgm:pt>
    <dgm:pt modelId="{89A3308A-C72D-4AC5-B036-3D7CE9DE2F7B}" type="parTrans" cxnId="{57572CDB-A190-4787-BF70-12E4D4545BA2}">
      <dgm:prSet/>
      <dgm:spPr/>
      <dgm:t>
        <a:bodyPr/>
        <a:lstStyle/>
        <a:p>
          <a:endParaRPr lang="zh-CN" altLang="en-US"/>
        </a:p>
      </dgm:t>
    </dgm:pt>
    <dgm:pt modelId="{0528D305-D5F0-43D2-9326-A4A31F22A0F2}" type="sibTrans" cxnId="{57572CDB-A190-4787-BF70-12E4D4545BA2}">
      <dgm:prSet/>
      <dgm:spPr/>
      <dgm:t>
        <a:bodyPr/>
        <a:lstStyle/>
        <a:p>
          <a:endParaRPr lang="zh-CN" altLang="en-US"/>
        </a:p>
      </dgm:t>
    </dgm:pt>
    <dgm:pt modelId="{542AB465-AEEE-4EEE-ACDF-E3C9D52DFFC9}">
      <dgm:prSet custT="1"/>
      <dgm:spPr/>
      <dgm:t>
        <a:bodyPr/>
        <a:lstStyle/>
        <a:p>
          <a:pPr rtl="0"/>
          <a:r>
            <a:rPr lang="en-US" sz="1100" b="0" i="0" dirty="0"/>
            <a:t>Google </a:t>
          </a:r>
          <a:r>
            <a:rPr lang="en-US" sz="1100" b="0" i="0" dirty="0" err="1"/>
            <a:t>RefExp</a:t>
          </a:r>
          <a:r>
            <a:rPr lang="en-US" sz="1100" b="0" i="0" dirty="0"/>
            <a:t> dataset, </a:t>
          </a:r>
          <a:r>
            <a:rPr lang="en-US" sz="1100" b="0" i="0" dirty="0" err="1"/>
            <a:t>CVPR</a:t>
          </a:r>
          <a:r>
            <a:rPr lang="en-US" sz="1100" b="0" i="0" dirty="0"/>
            <a:t> 2016</a:t>
          </a:r>
          <a:endParaRPr lang="zh-CN" sz="1100" dirty="0"/>
        </a:p>
      </dgm:t>
    </dgm:pt>
    <dgm:pt modelId="{2C33AB3E-AB5C-4979-A066-0CFCF4870868}" type="parTrans" cxnId="{45AA276F-29CD-43D7-ADF0-58482F6A2F84}">
      <dgm:prSet/>
      <dgm:spPr/>
      <dgm:t>
        <a:bodyPr/>
        <a:lstStyle/>
        <a:p>
          <a:endParaRPr lang="zh-CN" altLang="en-US"/>
        </a:p>
      </dgm:t>
    </dgm:pt>
    <dgm:pt modelId="{EA8FE9AE-7B68-487C-8EF5-B263E8BA0AC3}" type="sibTrans" cxnId="{45AA276F-29CD-43D7-ADF0-58482F6A2F84}">
      <dgm:prSet/>
      <dgm:spPr/>
      <dgm:t>
        <a:bodyPr/>
        <a:lstStyle/>
        <a:p>
          <a:endParaRPr lang="zh-CN" altLang="en-US"/>
        </a:p>
      </dgm:t>
    </dgm:pt>
    <dgm:pt modelId="{6E963D80-D108-44F7-B297-BE5B386C5492}" type="pres">
      <dgm:prSet presAssocID="{419EFADA-C6C9-42CC-A101-2EEBC10D19D6}" presName="Name0" presStyleCnt="0">
        <dgm:presLayoutVars>
          <dgm:dir/>
          <dgm:resizeHandles val="exact"/>
        </dgm:presLayoutVars>
      </dgm:prSet>
      <dgm:spPr/>
    </dgm:pt>
    <dgm:pt modelId="{E6ADC1CC-2F45-42A9-8C37-88CEAEB8E0F2}" type="pres">
      <dgm:prSet presAssocID="{419EFADA-C6C9-42CC-A101-2EEBC10D19D6}" presName="arrow" presStyleLbl="bgShp" presStyleIdx="0" presStyleCnt="1"/>
      <dgm:spPr/>
    </dgm:pt>
    <dgm:pt modelId="{993BA74D-00F7-4EA2-93AB-78A792B535B9}" type="pres">
      <dgm:prSet presAssocID="{419EFADA-C6C9-42CC-A101-2EEBC10D19D6}" presName="points" presStyleCnt="0"/>
      <dgm:spPr/>
    </dgm:pt>
    <dgm:pt modelId="{2C8B3C3B-D376-4CC6-A1B4-1F7B6D5AE5F4}" type="pres">
      <dgm:prSet presAssocID="{AEC00BF6-E54C-4897-A8EC-45D05957046D}" presName="compositeA" presStyleCnt="0"/>
      <dgm:spPr/>
    </dgm:pt>
    <dgm:pt modelId="{2AC00ABB-A8FC-410F-A7CF-B37EC4CA7CFC}" type="pres">
      <dgm:prSet presAssocID="{AEC00BF6-E54C-4897-A8EC-45D05957046D}" presName="textA" presStyleLbl="revTx" presStyleIdx="0" presStyleCnt="2">
        <dgm:presLayoutVars>
          <dgm:bulletEnabled val="1"/>
        </dgm:presLayoutVars>
      </dgm:prSet>
      <dgm:spPr/>
    </dgm:pt>
    <dgm:pt modelId="{F1D34580-5070-45E0-B919-A22AD74DD39F}" type="pres">
      <dgm:prSet presAssocID="{AEC00BF6-E54C-4897-A8EC-45D05957046D}" presName="circleA" presStyleLbl="node1" presStyleIdx="0" presStyleCnt="2"/>
      <dgm:spPr/>
    </dgm:pt>
    <dgm:pt modelId="{16987EBC-EA7F-4AA2-9DDC-BA2F0C90FDDE}" type="pres">
      <dgm:prSet presAssocID="{AEC00BF6-E54C-4897-A8EC-45D05957046D}" presName="spaceA" presStyleCnt="0"/>
      <dgm:spPr/>
    </dgm:pt>
    <dgm:pt modelId="{3383A69B-D131-4EFF-8A94-E8552F10BFE1}" type="pres">
      <dgm:prSet presAssocID="{0528D305-D5F0-43D2-9326-A4A31F22A0F2}" presName="space" presStyleCnt="0"/>
      <dgm:spPr/>
    </dgm:pt>
    <dgm:pt modelId="{090DABD6-88B3-4266-BDE9-3318EE4A9109}" type="pres">
      <dgm:prSet presAssocID="{542AB465-AEEE-4EEE-ACDF-E3C9D52DFFC9}" presName="compositeB" presStyleCnt="0"/>
      <dgm:spPr/>
    </dgm:pt>
    <dgm:pt modelId="{068DD499-AE51-4AFD-BC92-A98087045D95}" type="pres">
      <dgm:prSet presAssocID="{542AB465-AEEE-4EEE-ACDF-E3C9D52DFFC9}" presName="textB" presStyleLbl="revTx" presStyleIdx="1" presStyleCnt="2">
        <dgm:presLayoutVars>
          <dgm:bulletEnabled val="1"/>
        </dgm:presLayoutVars>
      </dgm:prSet>
      <dgm:spPr/>
    </dgm:pt>
    <dgm:pt modelId="{0F47BD32-9A1B-44ED-B6D2-EAB2695E0199}" type="pres">
      <dgm:prSet presAssocID="{542AB465-AEEE-4EEE-ACDF-E3C9D52DFFC9}" presName="circleB" presStyleLbl="node1" presStyleIdx="1" presStyleCnt="2"/>
      <dgm:spPr/>
    </dgm:pt>
    <dgm:pt modelId="{5B2305E0-5DAC-44DE-8404-D06B268643E8}" type="pres">
      <dgm:prSet presAssocID="{542AB465-AEEE-4EEE-ACDF-E3C9D52DFFC9}" presName="spaceB" presStyleCnt="0"/>
      <dgm:spPr/>
    </dgm:pt>
  </dgm:ptLst>
  <dgm:cxnLst>
    <dgm:cxn modelId="{78B1931C-C628-47E3-94E4-2FAC12A88E40}" type="presOf" srcId="{542AB465-AEEE-4EEE-ACDF-E3C9D52DFFC9}" destId="{068DD499-AE51-4AFD-BC92-A98087045D95}" srcOrd="0" destOrd="0" presId="urn:microsoft.com/office/officeart/2005/8/layout/hProcess11"/>
    <dgm:cxn modelId="{3E418045-F462-43BD-8B1F-8ECCCED51056}" type="presOf" srcId="{419EFADA-C6C9-42CC-A101-2EEBC10D19D6}" destId="{6E963D80-D108-44F7-B297-BE5B386C5492}" srcOrd="0" destOrd="0" presId="urn:microsoft.com/office/officeart/2005/8/layout/hProcess11"/>
    <dgm:cxn modelId="{45AA276F-29CD-43D7-ADF0-58482F6A2F84}" srcId="{419EFADA-C6C9-42CC-A101-2EEBC10D19D6}" destId="{542AB465-AEEE-4EEE-ACDF-E3C9D52DFFC9}" srcOrd="1" destOrd="0" parTransId="{2C33AB3E-AB5C-4979-A066-0CFCF4870868}" sibTransId="{EA8FE9AE-7B68-487C-8EF5-B263E8BA0AC3}"/>
    <dgm:cxn modelId="{4DDDDED5-39D2-41E2-AC63-3624E80DCC20}" type="presOf" srcId="{AEC00BF6-E54C-4897-A8EC-45D05957046D}" destId="{2AC00ABB-A8FC-410F-A7CF-B37EC4CA7CFC}" srcOrd="0" destOrd="0" presId="urn:microsoft.com/office/officeart/2005/8/layout/hProcess11"/>
    <dgm:cxn modelId="{57572CDB-A190-4787-BF70-12E4D4545BA2}" srcId="{419EFADA-C6C9-42CC-A101-2EEBC10D19D6}" destId="{AEC00BF6-E54C-4897-A8EC-45D05957046D}" srcOrd="0" destOrd="0" parTransId="{89A3308A-C72D-4AC5-B036-3D7CE9DE2F7B}" sibTransId="{0528D305-D5F0-43D2-9326-A4A31F22A0F2}"/>
    <dgm:cxn modelId="{10EFCA41-1EEA-4E18-B02F-0F46FC211C41}" type="presParOf" srcId="{6E963D80-D108-44F7-B297-BE5B386C5492}" destId="{E6ADC1CC-2F45-42A9-8C37-88CEAEB8E0F2}" srcOrd="0" destOrd="0" presId="urn:microsoft.com/office/officeart/2005/8/layout/hProcess11"/>
    <dgm:cxn modelId="{0F6B9C99-E785-4087-A818-4120EF8438C5}" type="presParOf" srcId="{6E963D80-D108-44F7-B297-BE5B386C5492}" destId="{993BA74D-00F7-4EA2-93AB-78A792B535B9}" srcOrd="1" destOrd="0" presId="urn:microsoft.com/office/officeart/2005/8/layout/hProcess11"/>
    <dgm:cxn modelId="{9B007D54-8977-4729-A448-C774D9C55AB1}" type="presParOf" srcId="{993BA74D-00F7-4EA2-93AB-78A792B535B9}" destId="{2C8B3C3B-D376-4CC6-A1B4-1F7B6D5AE5F4}" srcOrd="0" destOrd="0" presId="urn:microsoft.com/office/officeart/2005/8/layout/hProcess11"/>
    <dgm:cxn modelId="{A2D6F2CF-CE61-40F4-B9BF-37C35791A786}" type="presParOf" srcId="{2C8B3C3B-D376-4CC6-A1B4-1F7B6D5AE5F4}" destId="{2AC00ABB-A8FC-410F-A7CF-B37EC4CA7CFC}" srcOrd="0" destOrd="0" presId="urn:microsoft.com/office/officeart/2005/8/layout/hProcess11"/>
    <dgm:cxn modelId="{DF702D40-576C-4958-AC85-031CC3072CAF}" type="presParOf" srcId="{2C8B3C3B-D376-4CC6-A1B4-1F7B6D5AE5F4}" destId="{F1D34580-5070-45E0-B919-A22AD74DD39F}" srcOrd="1" destOrd="0" presId="urn:microsoft.com/office/officeart/2005/8/layout/hProcess11"/>
    <dgm:cxn modelId="{897B3B5A-C917-44F6-BA72-FA8D5C0FD5E5}" type="presParOf" srcId="{2C8B3C3B-D376-4CC6-A1B4-1F7B6D5AE5F4}" destId="{16987EBC-EA7F-4AA2-9DDC-BA2F0C90FDDE}" srcOrd="2" destOrd="0" presId="urn:microsoft.com/office/officeart/2005/8/layout/hProcess11"/>
    <dgm:cxn modelId="{26FAFE16-6EA5-4D3D-BFDA-1F284DE3A581}" type="presParOf" srcId="{993BA74D-00F7-4EA2-93AB-78A792B535B9}" destId="{3383A69B-D131-4EFF-8A94-E8552F10BFE1}" srcOrd="1" destOrd="0" presId="urn:microsoft.com/office/officeart/2005/8/layout/hProcess11"/>
    <dgm:cxn modelId="{AA7BCDC5-0BCC-4C88-A10A-128E0D41F948}" type="presParOf" srcId="{993BA74D-00F7-4EA2-93AB-78A792B535B9}" destId="{090DABD6-88B3-4266-BDE9-3318EE4A9109}" srcOrd="2" destOrd="0" presId="urn:microsoft.com/office/officeart/2005/8/layout/hProcess11"/>
    <dgm:cxn modelId="{4FB56025-DC91-4761-AE39-F06B42797DBC}" type="presParOf" srcId="{090DABD6-88B3-4266-BDE9-3318EE4A9109}" destId="{068DD499-AE51-4AFD-BC92-A98087045D95}" srcOrd="0" destOrd="0" presId="urn:microsoft.com/office/officeart/2005/8/layout/hProcess11"/>
    <dgm:cxn modelId="{3FD455A4-FB89-481B-BC55-A601071CE27F}" type="presParOf" srcId="{090DABD6-88B3-4266-BDE9-3318EE4A9109}" destId="{0F47BD32-9A1B-44ED-B6D2-EAB2695E0199}" srcOrd="1" destOrd="0" presId="urn:microsoft.com/office/officeart/2005/8/layout/hProcess11"/>
    <dgm:cxn modelId="{0E99522A-6617-4DAA-B20D-0BC5706038BB}" type="presParOf" srcId="{090DABD6-88B3-4266-BDE9-3318EE4A9109}" destId="{5B2305E0-5DAC-44DE-8404-D06B268643E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9EFADA-C6C9-42CC-A101-2EEBC10D19D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AEC00BF6-E54C-4897-A8EC-45D05957046D}">
      <dgm:prSet custT="1"/>
      <dgm:spPr/>
      <dgm:t>
        <a:bodyPr/>
        <a:lstStyle/>
        <a:p>
          <a:pPr rtl="0"/>
          <a:r>
            <a:rPr lang="en-US" sz="1100" b="0" i="0" dirty="0" err="1"/>
            <a:t>VQA</a:t>
          </a:r>
          <a:r>
            <a:rPr lang="en-US" sz="1100" b="0" i="0" dirty="0"/>
            <a:t> dataset, </a:t>
          </a:r>
          <a:r>
            <a:rPr lang="en-US" sz="1100" b="0" i="0" dirty="0" err="1"/>
            <a:t>ICCV</a:t>
          </a:r>
          <a:r>
            <a:rPr lang="en-US" sz="1100" b="0" i="0" dirty="0"/>
            <a:t>, 2015</a:t>
          </a:r>
          <a:endParaRPr lang="zh-CN" sz="1100" dirty="0"/>
        </a:p>
      </dgm:t>
    </dgm:pt>
    <dgm:pt modelId="{89A3308A-C72D-4AC5-B036-3D7CE9DE2F7B}" type="parTrans" cxnId="{57572CDB-A190-4787-BF70-12E4D4545BA2}">
      <dgm:prSet/>
      <dgm:spPr/>
      <dgm:t>
        <a:bodyPr/>
        <a:lstStyle/>
        <a:p>
          <a:endParaRPr lang="zh-CN" altLang="en-US"/>
        </a:p>
      </dgm:t>
    </dgm:pt>
    <dgm:pt modelId="{0528D305-D5F0-43D2-9326-A4A31F22A0F2}" type="sibTrans" cxnId="{57572CDB-A190-4787-BF70-12E4D4545BA2}">
      <dgm:prSet/>
      <dgm:spPr/>
      <dgm:t>
        <a:bodyPr/>
        <a:lstStyle/>
        <a:p>
          <a:endParaRPr lang="zh-CN" altLang="en-US"/>
        </a:p>
      </dgm:t>
    </dgm:pt>
    <dgm:pt modelId="{2E375C3C-5599-4323-98BF-2485496DB5F9}">
      <dgm:prSet custT="1"/>
      <dgm:spPr/>
      <dgm:t>
        <a:bodyPr/>
        <a:lstStyle/>
        <a:p>
          <a:pPr rtl="0"/>
          <a:r>
            <a:rPr lang="en-US" sz="1100" b="0" i="0" dirty="0" err="1"/>
            <a:t>VQA</a:t>
          </a:r>
          <a:r>
            <a:rPr lang="en-US" sz="1100" b="0" i="0" dirty="0"/>
            <a:t> </a:t>
          </a:r>
          <a:r>
            <a:rPr lang="en-US" sz="1100" b="0" i="0" dirty="0" err="1"/>
            <a:t>v2</a:t>
          </a:r>
          <a:r>
            <a:rPr lang="en-US" sz="1100" b="0" i="0" dirty="0"/>
            <a:t> dataset, </a:t>
          </a:r>
          <a:r>
            <a:rPr lang="en-US" sz="1100" b="0" i="0" dirty="0" err="1"/>
            <a:t>CVPR</a:t>
          </a:r>
          <a:r>
            <a:rPr lang="en-US" sz="1100" b="0" i="0" dirty="0"/>
            <a:t> 2017</a:t>
          </a:r>
          <a:endParaRPr lang="zh-CN" sz="1100" dirty="0"/>
        </a:p>
      </dgm:t>
    </dgm:pt>
    <dgm:pt modelId="{9ADC6683-9F19-4B0E-A3FC-2061B4671FBC}" type="parTrans" cxnId="{C5ED361D-9574-44B4-A8DF-6010D059B9D8}">
      <dgm:prSet/>
      <dgm:spPr/>
      <dgm:t>
        <a:bodyPr/>
        <a:lstStyle/>
        <a:p>
          <a:endParaRPr lang="zh-CN" altLang="en-US"/>
        </a:p>
      </dgm:t>
    </dgm:pt>
    <dgm:pt modelId="{CB44A4F6-9898-463F-BB30-AFC6CBD36055}" type="sibTrans" cxnId="{C5ED361D-9574-44B4-A8DF-6010D059B9D8}">
      <dgm:prSet/>
      <dgm:spPr/>
      <dgm:t>
        <a:bodyPr/>
        <a:lstStyle/>
        <a:p>
          <a:endParaRPr lang="zh-CN" altLang="en-US"/>
        </a:p>
      </dgm:t>
    </dgm:pt>
    <dgm:pt modelId="{14958B53-78A6-41C7-A12D-402CF95EF018}">
      <dgm:prSet custT="1"/>
      <dgm:spPr/>
      <dgm:t>
        <a:bodyPr/>
        <a:lstStyle/>
        <a:p>
          <a:pPr rtl="0"/>
          <a:r>
            <a:rPr lang="en-US" sz="1100" b="0" i="0" dirty="0" err="1"/>
            <a:t>CLEVR</a:t>
          </a:r>
          <a:r>
            <a:rPr lang="en-US" sz="1100" b="0" i="0" dirty="0"/>
            <a:t> dataset, </a:t>
          </a:r>
          <a:r>
            <a:rPr lang="en-US" sz="1100" b="0" i="0" dirty="0" err="1"/>
            <a:t>CVPR</a:t>
          </a:r>
          <a:r>
            <a:rPr lang="en-US" sz="1100" b="0" i="0" dirty="0"/>
            <a:t> 2017</a:t>
          </a:r>
          <a:endParaRPr lang="zh-CN" sz="1100" dirty="0"/>
        </a:p>
      </dgm:t>
    </dgm:pt>
    <dgm:pt modelId="{61DADE62-FE45-43BC-8703-DA62E46AF28F}" type="parTrans" cxnId="{EF37F7C9-241E-4F25-A44C-681F41BB1677}">
      <dgm:prSet/>
      <dgm:spPr/>
      <dgm:t>
        <a:bodyPr/>
        <a:lstStyle/>
        <a:p>
          <a:endParaRPr lang="zh-CN" altLang="en-US"/>
        </a:p>
      </dgm:t>
    </dgm:pt>
    <dgm:pt modelId="{895D3A1E-A11E-467D-B2FD-23D1FF281E8E}" type="sibTrans" cxnId="{EF37F7C9-241E-4F25-A44C-681F41BB1677}">
      <dgm:prSet/>
      <dgm:spPr/>
      <dgm:t>
        <a:bodyPr/>
        <a:lstStyle/>
        <a:p>
          <a:endParaRPr lang="zh-CN" altLang="en-US"/>
        </a:p>
      </dgm:t>
    </dgm:pt>
    <dgm:pt modelId="{6E963D80-D108-44F7-B297-BE5B386C5492}" type="pres">
      <dgm:prSet presAssocID="{419EFADA-C6C9-42CC-A101-2EEBC10D19D6}" presName="Name0" presStyleCnt="0">
        <dgm:presLayoutVars>
          <dgm:dir/>
          <dgm:resizeHandles val="exact"/>
        </dgm:presLayoutVars>
      </dgm:prSet>
      <dgm:spPr/>
    </dgm:pt>
    <dgm:pt modelId="{E6ADC1CC-2F45-42A9-8C37-88CEAEB8E0F2}" type="pres">
      <dgm:prSet presAssocID="{419EFADA-C6C9-42CC-A101-2EEBC10D19D6}" presName="arrow" presStyleLbl="bgShp" presStyleIdx="0" presStyleCnt="1"/>
      <dgm:spPr/>
    </dgm:pt>
    <dgm:pt modelId="{993BA74D-00F7-4EA2-93AB-78A792B535B9}" type="pres">
      <dgm:prSet presAssocID="{419EFADA-C6C9-42CC-A101-2EEBC10D19D6}" presName="points" presStyleCnt="0"/>
      <dgm:spPr/>
    </dgm:pt>
    <dgm:pt modelId="{2C8B3C3B-D376-4CC6-A1B4-1F7B6D5AE5F4}" type="pres">
      <dgm:prSet presAssocID="{AEC00BF6-E54C-4897-A8EC-45D05957046D}" presName="compositeA" presStyleCnt="0"/>
      <dgm:spPr/>
    </dgm:pt>
    <dgm:pt modelId="{2AC00ABB-A8FC-410F-A7CF-B37EC4CA7CFC}" type="pres">
      <dgm:prSet presAssocID="{AEC00BF6-E54C-4897-A8EC-45D05957046D}" presName="textA" presStyleLbl="revTx" presStyleIdx="0" presStyleCnt="3">
        <dgm:presLayoutVars>
          <dgm:bulletEnabled val="1"/>
        </dgm:presLayoutVars>
      </dgm:prSet>
      <dgm:spPr/>
    </dgm:pt>
    <dgm:pt modelId="{F1D34580-5070-45E0-B919-A22AD74DD39F}" type="pres">
      <dgm:prSet presAssocID="{AEC00BF6-E54C-4897-A8EC-45D05957046D}" presName="circleA" presStyleLbl="node1" presStyleIdx="0" presStyleCnt="3"/>
      <dgm:spPr/>
    </dgm:pt>
    <dgm:pt modelId="{16987EBC-EA7F-4AA2-9DDC-BA2F0C90FDDE}" type="pres">
      <dgm:prSet presAssocID="{AEC00BF6-E54C-4897-A8EC-45D05957046D}" presName="spaceA" presStyleCnt="0"/>
      <dgm:spPr/>
    </dgm:pt>
    <dgm:pt modelId="{3383A69B-D131-4EFF-8A94-E8552F10BFE1}" type="pres">
      <dgm:prSet presAssocID="{0528D305-D5F0-43D2-9326-A4A31F22A0F2}" presName="space" presStyleCnt="0"/>
      <dgm:spPr/>
    </dgm:pt>
    <dgm:pt modelId="{CE35F7A8-C739-492C-BFC1-0EDA907797EF}" type="pres">
      <dgm:prSet presAssocID="{2E375C3C-5599-4323-98BF-2485496DB5F9}" presName="compositeB" presStyleCnt="0"/>
      <dgm:spPr/>
    </dgm:pt>
    <dgm:pt modelId="{FFE64DE5-E712-4285-B506-AD1CE9329F21}" type="pres">
      <dgm:prSet presAssocID="{2E375C3C-5599-4323-98BF-2485496DB5F9}" presName="textB" presStyleLbl="revTx" presStyleIdx="1" presStyleCnt="3">
        <dgm:presLayoutVars>
          <dgm:bulletEnabled val="1"/>
        </dgm:presLayoutVars>
      </dgm:prSet>
      <dgm:spPr/>
    </dgm:pt>
    <dgm:pt modelId="{05792554-4FCE-44BE-BDF9-A1B060F0F3F9}" type="pres">
      <dgm:prSet presAssocID="{2E375C3C-5599-4323-98BF-2485496DB5F9}" presName="circleB" presStyleLbl="node1" presStyleIdx="1" presStyleCnt="3"/>
      <dgm:spPr/>
    </dgm:pt>
    <dgm:pt modelId="{A638D789-37D4-443A-A9C3-FCCEC6EC21BE}" type="pres">
      <dgm:prSet presAssocID="{2E375C3C-5599-4323-98BF-2485496DB5F9}" presName="spaceB" presStyleCnt="0"/>
      <dgm:spPr/>
    </dgm:pt>
    <dgm:pt modelId="{245D92D0-B5B1-4A32-94BB-EE3FB9DDEDC0}" type="pres">
      <dgm:prSet presAssocID="{CB44A4F6-9898-463F-BB30-AFC6CBD36055}" presName="space" presStyleCnt="0"/>
      <dgm:spPr/>
    </dgm:pt>
    <dgm:pt modelId="{835CFFB4-C9D1-4AAA-A14F-82C5840BED73}" type="pres">
      <dgm:prSet presAssocID="{14958B53-78A6-41C7-A12D-402CF95EF018}" presName="compositeA" presStyleCnt="0"/>
      <dgm:spPr/>
    </dgm:pt>
    <dgm:pt modelId="{246920ED-0CC6-43BD-9D0C-040C68064BAB}" type="pres">
      <dgm:prSet presAssocID="{14958B53-78A6-41C7-A12D-402CF95EF018}" presName="textA" presStyleLbl="revTx" presStyleIdx="2" presStyleCnt="3">
        <dgm:presLayoutVars>
          <dgm:bulletEnabled val="1"/>
        </dgm:presLayoutVars>
      </dgm:prSet>
      <dgm:spPr/>
    </dgm:pt>
    <dgm:pt modelId="{A17726AE-18D8-4C4C-8152-A5D3F59DB23A}" type="pres">
      <dgm:prSet presAssocID="{14958B53-78A6-41C7-A12D-402CF95EF018}" presName="circleA" presStyleLbl="node1" presStyleIdx="2" presStyleCnt="3"/>
      <dgm:spPr/>
    </dgm:pt>
    <dgm:pt modelId="{793BFAAA-B19D-4437-AB2D-E6A919960D85}" type="pres">
      <dgm:prSet presAssocID="{14958B53-78A6-41C7-A12D-402CF95EF018}" presName="spaceA" presStyleCnt="0"/>
      <dgm:spPr/>
    </dgm:pt>
  </dgm:ptLst>
  <dgm:cxnLst>
    <dgm:cxn modelId="{C5ED361D-9574-44B4-A8DF-6010D059B9D8}" srcId="{419EFADA-C6C9-42CC-A101-2EEBC10D19D6}" destId="{2E375C3C-5599-4323-98BF-2485496DB5F9}" srcOrd="1" destOrd="0" parTransId="{9ADC6683-9F19-4B0E-A3FC-2061B4671FBC}" sibTransId="{CB44A4F6-9898-463F-BB30-AFC6CBD36055}"/>
    <dgm:cxn modelId="{0C601938-7546-4ADE-A651-D0745B0A5CBA}" type="presOf" srcId="{419EFADA-C6C9-42CC-A101-2EEBC10D19D6}" destId="{6E963D80-D108-44F7-B297-BE5B386C5492}" srcOrd="0" destOrd="0" presId="urn:microsoft.com/office/officeart/2005/8/layout/hProcess11"/>
    <dgm:cxn modelId="{A28604A3-3775-4725-890B-7496FC064AB5}" type="presOf" srcId="{14958B53-78A6-41C7-A12D-402CF95EF018}" destId="{246920ED-0CC6-43BD-9D0C-040C68064BAB}" srcOrd="0" destOrd="0" presId="urn:microsoft.com/office/officeart/2005/8/layout/hProcess11"/>
    <dgm:cxn modelId="{49AE18A4-8552-42D9-A616-6DB3BD68CA1A}" type="presOf" srcId="{2E375C3C-5599-4323-98BF-2485496DB5F9}" destId="{FFE64DE5-E712-4285-B506-AD1CE9329F21}" srcOrd="0" destOrd="0" presId="urn:microsoft.com/office/officeart/2005/8/layout/hProcess11"/>
    <dgm:cxn modelId="{EF37F7C9-241E-4F25-A44C-681F41BB1677}" srcId="{419EFADA-C6C9-42CC-A101-2EEBC10D19D6}" destId="{14958B53-78A6-41C7-A12D-402CF95EF018}" srcOrd="2" destOrd="0" parTransId="{61DADE62-FE45-43BC-8703-DA62E46AF28F}" sibTransId="{895D3A1E-A11E-467D-B2FD-23D1FF281E8E}"/>
    <dgm:cxn modelId="{57572CDB-A190-4787-BF70-12E4D4545BA2}" srcId="{419EFADA-C6C9-42CC-A101-2EEBC10D19D6}" destId="{AEC00BF6-E54C-4897-A8EC-45D05957046D}" srcOrd="0" destOrd="0" parTransId="{89A3308A-C72D-4AC5-B036-3D7CE9DE2F7B}" sibTransId="{0528D305-D5F0-43D2-9326-A4A31F22A0F2}"/>
    <dgm:cxn modelId="{9ADE88F6-EEEB-4200-B4A9-BE90FF7930E0}" type="presOf" srcId="{AEC00BF6-E54C-4897-A8EC-45D05957046D}" destId="{2AC00ABB-A8FC-410F-A7CF-B37EC4CA7CFC}" srcOrd="0" destOrd="0" presId="urn:microsoft.com/office/officeart/2005/8/layout/hProcess11"/>
    <dgm:cxn modelId="{58B03190-42DD-4489-9CCB-58023812C627}" type="presParOf" srcId="{6E963D80-D108-44F7-B297-BE5B386C5492}" destId="{E6ADC1CC-2F45-42A9-8C37-88CEAEB8E0F2}" srcOrd="0" destOrd="0" presId="urn:microsoft.com/office/officeart/2005/8/layout/hProcess11"/>
    <dgm:cxn modelId="{3C1BBC46-907A-49A1-91E6-B907A15E25B1}" type="presParOf" srcId="{6E963D80-D108-44F7-B297-BE5B386C5492}" destId="{993BA74D-00F7-4EA2-93AB-78A792B535B9}" srcOrd="1" destOrd="0" presId="urn:microsoft.com/office/officeart/2005/8/layout/hProcess11"/>
    <dgm:cxn modelId="{03CD72A3-8E92-45E2-B690-351D746B576C}" type="presParOf" srcId="{993BA74D-00F7-4EA2-93AB-78A792B535B9}" destId="{2C8B3C3B-D376-4CC6-A1B4-1F7B6D5AE5F4}" srcOrd="0" destOrd="0" presId="urn:microsoft.com/office/officeart/2005/8/layout/hProcess11"/>
    <dgm:cxn modelId="{9E23087D-BA6D-4DB7-BF65-C247EC98C041}" type="presParOf" srcId="{2C8B3C3B-D376-4CC6-A1B4-1F7B6D5AE5F4}" destId="{2AC00ABB-A8FC-410F-A7CF-B37EC4CA7CFC}" srcOrd="0" destOrd="0" presId="urn:microsoft.com/office/officeart/2005/8/layout/hProcess11"/>
    <dgm:cxn modelId="{4AB1814B-A26C-49FF-959C-43B28AB00AF6}" type="presParOf" srcId="{2C8B3C3B-D376-4CC6-A1B4-1F7B6D5AE5F4}" destId="{F1D34580-5070-45E0-B919-A22AD74DD39F}" srcOrd="1" destOrd="0" presId="urn:microsoft.com/office/officeart/2005/8/layout/hProcess11"/>
    <dgm:cxn modelId="{99C02234-5A14-4633-8376-46BE11B7DA9A}" type="presParOf" srcId="{2C8B3C3B-D376-4CC6-A1B4-1F7B6D5AE5F4}" destId="{16987EBC-EA7F-4AA2-9DDC-BA2F0C90FDDE}" srcOrd="2" destOrd="0" presId="urn:microsoft.com/office/officeart/2005/8/layout/hProcess11"/>
    <dgm:cxn modelId="{C050A7D2-A848-45E0-9458-91C1D28366F9}" type="presParOf" srcId="{993BA74D-00F7-4EA2-93AB-78A792B535B9}" destId="{3383A69B-D131-4EFF-8A94-E8552F10BFE1}" srcOrd="1" destOrd="0" presId="urn:microsoft.com/office/officeart/2005/8/layout/hProcess11"/>
    <dgm:cxn modelId="{8CAB649A-75E2-4E9D-BCD8-231A560A1746}" type="presParOf" srcId="{993BA74D-00F7-4EA2-93AB-78A792B535B9}" destId="{CE35F7A8-C739-492C-BFC1-0EDA907797EF}" srcOrd="2" destOrd="0" presId="urn:microsoft.com/office/officeart/2005/8/layout/hProcess11"/>
    <dgm:cxn modelId="{655A0A12-EE51-4660-A4DD-0EB5976F7AA0}" type="presParOf" srcId="{CE35F7A8-C739-492C-BFC1-0EDA907797EF}" destId="{FFE64DE5-E712-4285-B506-AD1CE9329F21}" srcOrd="0" destOrd="0" presId="urn:microsoft.com/office/officeart/2005/8/layout/hProcess11"/>
    <dgm:cxn modelId="{2CFEE62B-783A-48AA-8E72-2B236BA7B459}" type="presParOf" srcId="{CE35F7A8-C739-492C-BFC1-0EDA907797EF}" destId="{05792554-4FCE-44BE-BDF9-A1B060F0F3F9}" srcOrd="1" destOrd="0" presId="urn:microsoft.com/office/officeart/2005/8/layout/hProcess11"/>
    <dgm:cxn modelId="{ABA05E0B-2E52-426F-AFB8-79E123F5D4BD}" type="presParOf" srcId="{CE35F7A8-C739-492C-BFC1-0EDA907797EF}" destId="{A638D789-37D4-443A-A9C3-FCCEC6EC21BE}" srcOrd="2" destOrd="0" presId="urn:microsoft.com/office/officeart/2005/8/layout/hProcess11"/>
    <dgm:cxn modelId="{75041133-9020-49FD-BD1C-C49525C5B32C}" type="presParOf" srcId="{993BA74D-00F7-4EA2-93AB-78A792B535B9}" destId="{245D92D0-B5B1-4A32-94BB-EE3FB9DDEDC0}" srcOrd="3" destOrd="0" presId="urn:microsoft.com/office/officeart/2005/8/layout/hProcess11"/>
    <dgm:cxn modelId="{4DF3A890-2F09-4C5E-A54C-5B0B97368093}" type="presParOf" srcId="{993BA74D-00F7-4EA2-93AB-78A792B535B9}" destId="{835CFFB4-C9D1-4AAA-A14F-82C5840BED73}" srcOrd="4" destOrd="0" presId="urn:microsoft.com/office/officeart/2005/8/layout/hProcess11"/>
    <dgm:cxn modelId="{86A6064A-5995-40A6-ADCA-A71150B2C549}" type="presParOf" srcId="{835CFFB4-C9D1-4AAA-A14F-82C5840BED73}" destId="{246920ED-0CC6-43BD-9D0C-040C68064BAB}" srcOrd="0" destOrd="0" presId="urn:microsoft.com/office/officeart/2005/8/layout/hProcess11"/>
    <dgm:cxn modelId="{729A5876-BBDC-4526-8CC2-6A5AD44F5C1C}" type="presParOf" srcId="{835CFFB4-C9D1-4AAA-A14F-82C5840BED73}" destId="{A17726AE-18D8-4C4C-8152-A5D3F59DB23A}" srcOrd="1" destOrd="0" presId="urn:microsoft.com/office/officeart/2005/8/layout/hProcess11"/>
    <dgm:cxn modelId="{4A4EEBF8-1C86-482D-A0F4-A135E69B17EA}" type="presParOf" srcId="{835CFFB4-C9D1-4AAA-A14F-82C5840BED73}" destId="{793BFAAA-B19D-4437-AB2D-E6A919960D8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9EFADA-C6C9-42CC-A101-2EEBC10D19D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AEC00BF6-E54C-4897-A8EC-45D05957046D}">
      <dgm:prSet custT="1"/>
      <dgm:spPr/>
      <dgm:t>
        <a:bodyPr/>
        <a:lstStyle/>
        <a:p>
          <a:pPr rtl="0"/>
          <a:r>
            <a:rPr lang="en-US" sz="1100" b="0" i="0" dirty="0"/>
            <a:t>Movie QA dataset, </a:t>
          </a:r>
          <a:r>
            <a:rPr lang="en-US" sz="1100" b="0" i="0" dirty="0" err="1"/>
            <a:t>CVPR</a:t>
          </a:r>
          <a:r>
            <a:rPr lang="en-US" sz="1100" b="0" i="0" dirty="0"/>
            <a:t> 2016</a:t>
          </a:r>
          <a:endParaRPr lang="zh-CN" sz="1100" dirty="0"/>
        </a:p>
      </dgm:t>
    </dgm:pt>
    <dgm:pt modelId="{89A3308A-C72D-4AC5-B036-3D7CE9DE2F7B}" type="parTrans" cxnId="{57572CDB-A190-4787-BF70-12E4D4545BA2}">
      <dgm:prSet/>
      <dgm:spPr/>
      <dgm:t>
        <a:bodyPr/>
        <a:lstStyle/>
        <a:p>
          <a:endParaRPr lang="zh-CN" altLang="en-US"/>
        </a:p>
      </dgm:t>
    </dgm:pt>
    <dgm:pt modelId="{0528D305-D5F0-43D2-9326-A4A31F22A0F2}" type="sibTrans" cxnId="{57572CDB-A190-4787-BF70-12E4D4545BA2}">
      <dgm:prSet/>
      <dgm:spPr/>
      <dgm:t>
        <a:bodyPr/>
        <a:lstStyle/>
        <a:p>
          <a:endParaRPr lang="zh-CN" altLang="en-US"/>
        </a:p>
      </dgm:t>
    </dgm:pt>
    <dgm:pt modelId="{6E963D80-D108-44F7-B297-BE5B386C5492}" type="pres">
      <dgm:prSet presAssocID="{419EFADA-C6C9-42CC-A101-2EEBC10D19D6}" presName="Name0" presStyleCnt="0">
        <dgm:presLayoutVars>
          <dgm:dir/>
          <dgm:resizeHandles val="exact"/>
        </dgm:presLayoutVars>
      </dgm:prSet>
      <dgm:spPr/>
    </dgm:pt>
    <dgm:pt modelId="{E6ADC1CC-2F45-42A9-8C37-88CEAEB8E0F2}" type="pres">
      <dgm:prSet presAssocID="{419EFADA-C6C9-42CC-A101-2EEBC10D19D6}" presName="arrow" presStyleLbl="bgShp" presStyleIdx="0" presStyleCnt="1"/>
      <dgm:spPr/>
    </dgm:pt>
    <dgm:pt modelId="{993BA74D-00F7-4EA2-93AB-78A792B535B9}" type="pres">
      <dgm:prSet presAssocID="{419EFADA-C6C9-42CC-A101-2EEBC10D19D6}" presName="points" presStyleCnt="0"/>
      <dgm:spPr/>
    </dgm:pt>
    <dgm:pt modelId="{2C8B3C3B-D376-4CC6-A1B4-1F7B6D5AE5F4}" type="pres">
      <dgm:prSet presAssocID="{AEC00BF6-E54C-4897-A8EC-45D05957046D}" presName="compositeA" presStyleCnt="0"/>
      <dgm:spPr/>
    </dgm:pt>
    <dgm:pt modelId="{2AC00ABB-A8FC-410F-A7CF-B37EC4CA7CFC}" type="pres">
      <dgm:prSet presAssocID="{AEC00BF6-E54C-4897-A8EC-45D05957046D}" presName="textA" presStyleLbl="revTx" presStyleIdx="0" presStyleCnt="1">
        <dgm:presLayoutVars>
          <dgm:bulletEnabled val="1"/>
        </dgm:presLayoutVars>
      </dgm:prSet>
      <dgm:spPr/>
    </dgm:pt>
    <dgm:pt modelId="{F1D34580-5070-45E0-B919-A22AD74DD39F}" type="pres">
      <dgm:prSet presAssocID="{AEC00BF6-E54C-4897-A8EC-45D05957046D}" presName="circleA" presStyleLbl="node1" presStyleIdx="0" presStyleCnt="1"/>
      <dgm:spPr/>
    </dgm:pt>
    <dgm:pt modelId="{16987EBC-EA7F-4AA2-9DDC-BA2F0C90FDDE}" type="pres">
      <dgm:prSet presAssocID="{AEC00BF6-E54C-4897-A8EC-45D05957046D}" presName="spaceA" presStyleCnt="0"/>
      <dgm:spPr/>
    </dgm:pt>
  </dgm:ptLst>
  <dgm:cxnLst>
    <dgm:cxn modelId="{193A1817-E3A1-4D14-BC82-FAE07D60DAD9}" type="presOf" srcId="{419EFADA-C6C9-42CC-A101-2EEBC10D19D6}" destId="{6E963D80-D108-44F7-B297-BE5B386C5492}" srcOrd="0" destOrd="0" presId="urn:microsoft.com/office/officeart/2005/8/layout/hProcess11"/>
    <dgm:cxn modelId="{A5070EC1-4AB3-44F9-897D-E4FB4393BF02}" type="presOf" srcId="{AEC00BF6-E54C-4897-A8EC-45D05957046D}" destId="{2AC00ABB-A8FC-410F-A7CF-B37EC4CA7CFC}" srcOrd="0" destOrd="0" presId="urn:microsoft.com/office/officeart/2005/8/layout/hProcess11"/>
    <dgm:cxn modelId="{57572CDB-A190-4787-BF70-12E4D4545BA2}" srcId="{419EFADA-C6C9-42CC-A101-2EEBC10D19D6}" destId="{AEC00BF6-E54C-4897-A8EC-45D05957046D}" srcOrd="0" destOrd="0" parTransId="{89A3308A-C72D-4AC5-B036-3D7CE9DE2F7B}" sibTransId="{0528D305-D5F0-43D2-9326-A4A31F22A0F2}"/>
    <dgm:cxn modelId="{004EFC78-AE14-4EBC-858E-89CA389A773D}" type="presParOf" srcId="{6E963D80-D108-44F7-B297-BE5B386C5492}" destId="{E6ADC1CC-2F45-42A9-8C37-88CEAEB8E0F2}" srcOrd="0" destOrd="0" presId="urn:microsoft.com/office/officeart/2005/8/layout/hProcess11"/>
    <dgm:cxn modelId="{17E717EE-3AFE-4FCA-BB47-CB86E906C7F6}" type="presParOf" srcId="{6E963D80-D108-44F7-B297-BE5B386C5492}" destId="{993BA74D-00F7-4EA2-93AB-78A792B535B9}" srcOrd="1" destOrd="0" presId="urn:microsoft.com/office/officeart/2005/8/layout/hProcess11"/>
    <dgm:cxn modelId="{8B0626FF-EBD1-4BA8-AF9A-14D9186C6931}" type="presParOf" srcId="{993BA74D-00F7-4EA2-93AB-78A792B535B9}" destId="{2C8B3C3B-D376-4CC6-A1B4-1F7B6D5AE5F4}" srcOrd="0" destOrd="0" presId="urn:microsoft.com/office/officeart/2005/8/layout/hProcess11"/>
    <dgm:cxn modelId="{564B70EC-5484-4401-8FF8-FFF9A83DAD40}" type="presParOf" srcId="{2C8B3C3B-D376-4CC6-A1B4-1F7B6D5AE5F4}" destId="{2AC00ABB-A8FC-410F-A7CF-B37EC4CA7CFC}" srcOrd="0" destOrd="0" presId="urn:microsoft.com/office/officeart/2005/8/layout/hProcess11"/>
    <dgm:cxn modelId="{6B0DA9C0-5077-49B4-A0A1-970C701F82AB}" type="presParOf" srcId="{2C8B3C3B-D376-4CC6-A1B4-1F7B6D5AE5F4}" destId="{F1D34580-5070-45E0-B919-A22AD74DD39F}" srcOrd="1" destOrd="0" presId="urn:microsoft.com/office/officeart/2005/8/layout/hProcess11"/>
    <dgm:cxn modelId="{33F2334B-6E97-490B-918B-6045697E3F8F}" type="presParOf" srcId="{2C8B3C3B-D376-4CC6-A1B4-1F7B6D5AE5F4}" destId="{16987EBC-EA7F-4AA2-9DDC-BA2F0C90FDD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9EFADA-C6C9-42CC-A101-2EEBC10D19D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zh-CN" altLang="en-US"/>
        </a:p>
      </dgm:t>
    </dgm:pt>
    <dgm:pt modelId="{AEC00BF6-E54C-4897-A8EC-45D05957046D}">
      <dgm:prSet custT="1"/>
      <dgm:spPr/>
      <dgm:t>
        <a:bodyPr/>
        <a:lstStyle/>
        <a:p>
          <a:pPr rtl="0"/>
          <a:r>
            <a:rPr lang="en-US" sz="1100" b="0" i="0" dirty="0" err="1"/>
            <a:t>VisDial</a:t>
          </a:r>
          <a:r>
            <a:rPr lang="en-US" sz="1100" b="0" i="0" dirty="0"/>
            <a:t> dataset, </a:t>
          </a:r>
          <a:r>
            <a:rPr lang="en-US" sz="1100" b="0" i="0" dirty="0" err="1"/>
            <a:t>CVPR</a:t>
          </a:r>
          <a:r>
            <a:rPr lang="en-US" sz="1100" b="0" i="0" dirty="0"/>
            <a:t> 2017</a:t>
          </a:r>
          <a:endParaRPr lang="zh-CN" sz="1100" dirty="0"/>
        </a:p>
      </dgm:t>
    </dgm:pt>
    <dgm:pt modelId="{89A3308A-C72D-4AC5-B036-3D7CE9DE2F7B}" type="parTrans" cxnId="{57572CDB-A190-4787-BF70-12E4D4545BA2}">
      <dgm:prSet/>
      <dgm:spPr/>
      <dgm:t>
        <a:bodyPr/>
        <a:lstStyle/>
        <a:p>
          <a:endParaRPr lang="zh-CN" altLang="en-US"/>
        </a:p>
      </dgm:t>
    </dgm:pt>
    <dgm:pt modelId="{0528D305-D5F0-43D2-9326-A4A31F22A0F2}" type="sibTrans" cxnId="{57572CDB-A190-4787-BF70-12E4D4545BA2}">
      <dgm:prSet/>
      <dgm:spPr/>
      <dgm:t>
        <a:bodyPr/>
        <a:lstStyle/>
        <a:p>
          <a:endParaRPr lang="zh-CN" altLang="en-US"/>
        </a:p>
      </dgm:t>
    </dgm:pt>
    <dgm:pt modelId="{E844F6B7-74D9-4F77-A79A-6CB9CD9D5E55}">
      <dgm:prSet custT="1"/>
      <dgm:spPr/>
      <dgm:t>
        <a:bodyPr/>
        <a:lstStyle/>
        <a:p>
          <a:pPr rtl="0"/>
          <a:r>
            <a:rPr lang="nn-NO" sz="1100" b="0" i="0" dirty="0"/>
            <a:t>GuessWhat?! dataset, CVPR 2017</a:t>
          </a:r>
          <a:endParaRPr lang="zh-CN" sz="1100" dirty="0"/>
        </a:p>
      </dgm:t>
    </dgm:pt>
    <dgm:pt modelId="{0D60DF7C-C9E3-4216-BFB1-26848DA3DF24}" type="parTrans" cxnId="{F6A7DB65-15C7-4A86-AD29-1C07A252F5A4}">
      <dgm:prSet/>
      <dgm:spPr/>
      <dgm:t>
        <a:bodyPr/>
        <a:lstStyle/>
        <a:p>
          <a:endParaRPr lang="zh-CN" altLang="en-US"/>
        </a:p>
      </dgm:t>
    </dgm:pt>
    <dgm:pt modelId="{22F8C9E2-D771-4022-A4E8-A9B94A0E9EB0}" type="sibTrans" cxnId="{F6A7DB65-15C7-4A86-AD29-1C07A252F5A4}">
      <dgm:prSet/>
      <dgm:spPr/>
      <dgm:t>
        <a:bodyPr/>
        <a:lstStyle/>
        <a:p>
          <a:endParaRPr lang="zh-CN" altLang="en-US"/>
        </a:p>
      </dgm:t>
    </dgm:pt>
    <dgm:pt modelId="{6E963D80-D108-44F7-B297-BE5B386C5492}" type="pres">
      <dgm:prSet presAssocID="{419EFADA-C6C9-42CC-A101-2EEBC10D19D6}" presName="Name0" presStyleCnt="0">
        <dgm:presLayoutVars>
          <dgm:dir/>
          <dgm:resizeHandles val="exact"/>
        </dgm:presLayoutVars>
      </dgm:prSet>
      <dgm:spPr/>
    </dgm:pt>
    <dgm:pt modelId="{E6ADC1CC-2F45-42A9-8C37-88CEAEB8E0F2}" type="pres">
      <dgm:prSet presAssocID="{419EFADA-C6C9-42CC-A101-2EEBC10D19D6}" presName="arrow" presStyleLbl="bgShp" presStyleIdx="0" presStyleCnt="1"/>
      <dgm:spPr/>
    </dgm:pt>
    <dgm:pt modelId="{993BA74D-00F7-4EA2-93AB-78A792B535B9}" type="pres">
      <dgm:prSet presAssocID="{419EFADA-C6C9-42CC-A101-2EEBC10D19D6}" presName="points" presStyleCnt="0"/>
      <dgm:spPr/>
    </dgm:pt>
    <dgm:pt modelId="{2C8B3C3B-D376-4CC6-A1B4-1F7B6D5AE5F4}" type="pres">
      <dgm:prSet presAssocID="{AEC00BF6-E54C-4897-A8EC-45D05957046D}" presName="compositeA" presStyleCnt="0"/>
      <dgm:spPr/>
    </dgm:pt>
    <dgm:pt modelId="{2AC00ABB-A8FC-410F-A7CF-B37EC4CA7CFC}" type="pres">
      <dgm:prSet presAssocID="{AEC00BF6-E54C-4897-A8EC-45D05957046D}" presName="textA" presStyleLbl="revTx" presStyleIdx="0" presStyleCnt="2">
        <dgm:presLayoutVars>
          <dgm:bulletEnabled val="1"/>
        </dgm:presLayoutVars>
      </dgm:prSet>
      <dgm:spPr/>
    </dgm:pt>
    <dgm:pt modelId="{F1D34580-5070-45E0-B919-A22AD74DD39F}" type="pres">
      <dgm:prSet presAssocID="{AEC00BF6-E54C-4897-A8EC-45D05957046D}" presName="circleA" presStyleLbl="node1" presStyleIdx="0" presStyleCnt="2"/>
      <dgm:spPr/>
    </dgm:pt>
    <dgm:pt modelId="{16987EBC-EA7F-4AA2-9DDC-BA2F0C90FDDE}" type="pres">
      <dgm:prSet presAssocID="{AEC00BF6-E54C-4897-A8EC-45D05957046D}" presName="spaceA" presStyleCnt="0"/>
      <dgm:spPr/>
    </dgm:pt>
    <dgm:pt modelId="{3383A69B-D131-4EFF-8A94-E8552F10BFE1}" type="pres">
      <dgm:prSet presAssocID="{0528D305-D5F0-43D2-9326-A4A31F22A0F2}" presName="space" presStyleCnt="0"/>
      <dgm:spPr/>
    </dgm:pt>
    <dgm:pt modelId="{D621619F-7F05-4737-8C97-9B7603939FDD}" type="pres">
      <dgm:prSet presAssocID="{E844F6B7-74D9-4F77-A79A-6CB9CD9D5E55}" presName="compositeB" presStyleCnt="0"/>
      <dgm:spPr/>
    </dgm:pt>
    <dgm:pt modelId="{D696A2EA-AB9F-4071-BA47-50EC3DC6D17B}" type="pres">
      <dgm:prSet presAssocID="{E844F6B7-74D9-4F77-A79A-6CB9CD9D5E55}" presName="textB" presStyleLbl="revTx" presStyleIdx="1" presStyleCnt="2">
        <dgm:presLayoutVars>
          <dgm:bulletEnabled val="1"/>
        </dgm:presLayoutVars>
      </dgm:prSet>
      <dgm:spPr/>
    </dgm:pt>
    <dgm:pt modelId="{30D2A4C7-98EB-444B-BE4B-B133FD49BD30}" type="pres">
      <dgm:prSet presAssocID="{E844F6B7-74D9-4F77-A79A-6CB9CD9D5E55}" presName="circleB" presStyleLbl="node1" presStyleIdx="1" presStyleCnt="2"/>
      <dgm:spPr/>
    </dgm:pt>
    <dgm:pt modelId="{2B26B5CD-6DD3-401B-B633-E587EEDDBA19}" type="pres">
      <dgm:prSet presAssocID="{E844F6B7-74D9-4F77-A79A-6CB9CD9D5E55}" presName="spaceB" presStyleCnt="0"/>
      <dgm:spPr/>
    </dgm:pt>
  </dgm:ptLst>
  <dgm:cxnLst>
    <dgm:cxn modelId="{432B810C-F7B8-464F-B031-6891ED0DF929}" type="presOf" srcId="{AEC00BF6-E54C-4897-A8EC-45D05957046D}" destId="{2AC00ABB-A8FC-410F-A7CF-B37EC4CA7CFC}" srcOrd="0" destOrd="0" presId="urn:microsoft.com/office/officeart/2005/8/layout/hProcess11"/>
    <dgm:cxn modelId="{F6A7DB65-15C7-4A86-AD29-1C07A252F5A4}" srcId="{419EFADA-C6C9-42CC-A101-2EEBC10D19D6}" destId="{E844F6B7-74D9-4F77-A79A-6CB9CD9D5E55}" srcOrd="1" destOrd="0" parTransId="{0D60DF7C-C9E3-4216-BFB1-26848DA3DF24}" sibTransId="{22F8C9E2-D771-4022-A4E8-A9B94A0E9EB0}"/>
    <dgm:cxn modelId="{CE98D4A2-A1EA-4BF4-B2B8-30C8DF236062}" type="presOf" srcId="{419EFADA-C6C9-42CC-A101-2EEBC10D19D6}" destId="{6E963D80-D108-44F7-B297-BE5B386C5492}" srcOrd="0" destOrd="0" presId="urn:microsoft.com/office/officeart/2005/8/layout/hProcess11"/>
    <dgm:cxn modelId="{57572CDB-A190-4787-BF70-12E4D4545BA2}" srcId="{419EFADA-C6C9-42CC-A101-2EEBC10D19D6}" destId="{AEC00BF6-E54C-4897-A8EC-45D05957046D}" srcOrd="0" destOrd="0" parTransId="{89A3308A-C72D-4AC5-B036-3D7CE9DE2F7B}" sibTransId="{0528D305-D5F0-43D2-9326-A4A31F22A0F2}"/>
    <dgm:cxn modelId="{B1809DEF-6E41-43B9-97DB-F8944F60CAC9}" type="presOf" srcId="{E844F6B7-74D9-4F77-A79A-6CB9CD9D5E55}" destId="{D696A2EA-AB9F-4071-BA47-50EC3DC6D17B}" srcOrd="0" destOrd="0" presId="urn:microsoft.com/office/officeart/2005/8/layout/hProcess11"/>
    <dgm:cxn modelId="{02252D8A-6252-45B4-A40C-116858EE403D}" type="presParOf" srcId="{6E963D80-D108-44F7-B297-BE5B386C5492}" destId="{E6ADC1CC-2F45-42A9-8C37-88CEAEB8E0F2}" srcOrd="0" destOrd="0" presId="urn:microsoft.com/office/officeart/2005/8/layout/hProcess11"/>
    <dgm:cxn modelId="{B89644D8-67CB-4F1A-AA6B-DDEE62B1F17F}" type="presParOf" srcId="{6E963D80-D108-44F7-B297-BE5B386C5492}" destId="{993BA74D-00F7-4EA2-93AB-78A792B535B9}" srcOrd="1" destOrd="0" presId="urn:microsoft.com/office/officeart/2005/8/layout/hProcess11"/>
    <dgm:cxn modelId="{3795293D-6CAA-469A-A542-F4323353F9AD}" type="presParOf" srcId="{993BA74D-00F7-4EA2-93AB-78A792B535B9}" destId="{2C8B3C3B-D376-4CC6-A1B4-1F7B6D5AE5F4}" srcOrd="0" destOrd="0" presId="urn:microsoft.com/office/officeart/2005/8/layout/hProcess11"/>
    <dgm:cxn modelId="{1F687E41-569E-4E90-A567-B995B97F84D7}" type="presParOf" srcId="{2C8B3C3B-D376-4CC6-A1B4-1F7B6D5AE5F4}" destId="{2AC00ABB-A8FC-410F-A7CF-B37EC4CA7CFC}" srcOrd="0" destOrd="0" presId="urn:microsoft.com/office/officeart/2005/8/layout/hProcess11"/>
    <dgm:cxn modelId="{EC95167A-3F47-4A61-9168-158584666B06}" type="presParOf" srcId="{2C8B3C3B-D376-4CC6-A1B4-1F7B6D5AE5F4}" destId="{F1D34580-5070-45E0-B919-A22AD74DD39F}" srcOrd="1" destOrd="0" presId="urn:microsoft.com/office/officeart/2005/8/layout/hProcess11"/>
    <dgm:cxn modelId="{7F6D260D-8C8C-4166-A1EA-2D07D9B0104D}" type="presParOf" srcId="{2C8B3C3B-D376-4CC6-A1B4-1F7B6D5AE5F4}" destId="{16987EBC-EA7F-4AA2-9DDC-BA2F0C90FDDE}" srcOrd="2" destOrd="0" presId="urn:microsoft.com/office/officeart/2005/8/layout/hProcess11"/>
    <dgm:cxn modelId="{0050523C-9139-4E6A-B590-6E11B60DCC33}" type="presParOf" srcId="{993BA74D-00F7-4EA2-93AB-78A792B535B9}" destId="{3383A69B-D131-4EFF-8A94-E8552F10BFE1}" srcOrd="1" destOrd="0" presId="urn:microsoft.com/office/officeart/2005/8/layout/hProcess11"/>
    <dgm:cxn modelId="{3A1C27D8-3FD1-43A4-B39B-9997DDBB8A24}" type="presParOf" srcId="{993BA74D-00F7-4EA2-93AB-78A792B535B9}" destId="{D621619F-7F05-4737-8C97-9B7603939FDD}" srcOrd="2" destOrd="0" presId="urn:microsoft.com/office/officeart/2005/8/layout/hProcess11"/>
    <dgm:cxn modelId="{1665D9B9-4FD0-4D21-B286-738198115F85}" type="presParOf" srcId="{D621619F-7F05-4737-8C97-9B7603939FDD}" destId="{D696A2EA-AB9F-4071-BA47-50EC3DC6D17B}" srcOrd="0" destOrd="0" presId="urn:microsoft.com/office/officeart/2005/8/layout/hProcess11"/>
    <dgm:cxn modelId="{74310584-0862-4222-854F-165731760196}" type="presParOf" srcId="{D621619F-7F05-4737-8C97-9B7603939FDD}" destId="{30D2A4C7-98EB-444B-BE4B-B133FD49BD30}" srcOrd="1" destOrd="0" presId="urn:microsoft.com/office/officeart/2005/8/layout/hProcess11"/>
    <dgm:cxn modelId="{2C754C27-5ED4-4671-BE20-42319B82C4C7}" type="presParOf" srcId="{D621619F-7F05-4737-8C97-9B7603939FDD}" destId="{2B26B5CD-6DD3-401B-B633-E587EEDDBA1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DC1CC-2F45-42A9-8C37-88CEAEB8E0F2}">
      <dsp:nvSpPr>
        <dsp:cNvPr id="0" name=""/>
        <dsp:cNvSpPr/>
      </dsp:nvSpPr>
      <dsp:spPr>
        <a:xfrm>
          <a:off x="0" y="286232"/>
          <a:ext cx="8477278" cy="38164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00ABB-A8FC-410F-A7CF-B37EC4CA7CFC}">
      <dsp:nvSpPr>
        <dsp:cNvPr id="0" name=""/>
        <dsp:cNvSpPr/>
      </dsp:nvSpPr>
      <dsp:spPr>
        <a:xfrm>
          <a:off x="3818" y="0"/>
          <a:ext cx="1836605"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rtl="0">
            <a:lnSpc>
              <a:spcPct val="90000"/>
            </a:lnSpc>
            <a:spcBef>
              <a:spcPct val="0"/>
            </a:spcBef>
            <a:spcAft>
              <a:spcPct val="35000"/>
            </a:spcAft>
            <a:buNone/>
          </a:pPr>
          <a:r>
            <a:rPr lang="en-US" sz="900" kern="1200"/>
            <a:t>Flickr 8K dataset, JAIR 2013</a:t>
          </a:r>
          <a:endParaRPr lang="zh-CN" sz="900" kern="1200"/>
        </a:p>
      </dsp:txBody>
      <dsp:txXfrm>
        <a:off x="3818" y="0"/>
        <a:ext cx="1836605" cy="381642"/>
      </dsp:txXfrm>
    </dsp:sp>
    <dsp:sp modelId="{F1D34580-5070-45E0-B919-A22AD74DD39F}">
      <dsp:nvSpPr>
        <dsp:cNvPr id="0" name=""/>
        <dsp:cNvSpPr/>
      </dsp:nvSpPr>
      <dsp:spPr>
        <a:xfrm>
          <a:off x="874415"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8DD499-AE51-4AFD-BC92-A98087045D95}">
      <dsp:nvSpPr>
        <dsp:cNvPr id="0" name=""/>
        <dsp:cNvSpPr/>
      </dsp:nvSpPr>
      <dsp:spPr>
        <a:xfrm>
          <a:off x="1932254" y="572464"/>
          <a:ext cx="1836605"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rtl="0">
            <a:lnSpc>
              <a:spcPct val="90000"/>
            </a:lnSpc>
            <a:spcBef>
              <a:spcPct val="0"/>
            </a:spcBef>
            <a:spcAft>
              <a:spcPct val="35000"/>
            </a:spcAft>
            <a:buNone/>
          </a:pPr>
          <a:r>
            <a:rPr lang="fr-FR" sz="900" kern="1200" dirty="0"/>
            <a:t>Abstract </a:t>
          </a:r>
          <a:r>
            <a:rPr lang="fr-FR" sz="900" kern="1200" dirty="0" err="1"/>
            <a:t>Scenes</a:t>
          </a:r>
          <a:r>
            <a:rPr lang="fr-FR" sz="900" kern="1200" dirty="0"/>
            <a:t> </a:t>
          </a:r>
          <a:r>
            <a:rPr lang="fr-FR" sz="900" kern="1200" dirty="0" err="1"/>
            <a:t>dataset</a:t>
          </a:r>
          <a:r>
            <a:rPr lang="fr-FR" sz="900" kern="1200" dirty="0"/>
            <a:t>, </a:t>
          </a:r>
          <a:r>
            <a:rPr lang="fr-FR" sz="900" kern="1200" dirty="0" err="1"/>
            <a:t>CVPR</a:t>
          </a:r>
          <a:r>
            <a:rPr lang="fr-FR" sz="900" kern="1200" dirty="0"/>
            <a:t> 2013</a:t>
          </a:r>
          <a:endParaRPr lang="zh-CN" sz="900" kern="1200" dirty="0"/>
        </a:p>
      </dsp:txBody>
      <dsp:txXfrm>
        <a:off x="1932254" y="572464"/>
        <a:ext cx="1836605" cy="381642"/>
      </dsp:txXfrm>
    </dsp:sp>
    <dsp:sp modelId="{0F47BD32-9A1B-44ED-B6D2-EAB2695E0199}">
      <dsp:nvSpPr>
        <dsp:cNvPr id="0" name=""/>
        <dsp:cNvSpPr/>
      </dsp:nvSpPr>
      <dsp:spPr>
        <a:xfrm>
          <a:off x="2802851"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024885-93D2-4C71-A9FB-8A73807DD141}">
      <dsp:nvSpPr>
        <dsp:cNvPr id="0" name=""/>
        <dsp:cNvSpPr/>
      </dsp:nvSpPr>
      <dsp:spPr>
        <a:xfrm>
          <a:off x="3860690" y="0"/>
          <a:ext cx="1836605"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rtl="0">
            <a:lnSpc>
              <a:spcPct val="90000"/>
            </a:lnSpc>
            <a:spcBef>
              <a:spcPct val="0"/>
            </a:spcBef>
            <a:spcAft>
              <a:spcPct val="35000"/>
            </a:spcAft>
            <a:buNone/>
          </a:pPr>
          <a:r>
            <a:rPr lang="zh-CN" sz="900" kern="1200"/>
            <a:t>Flickr 30K dataset, TACL 2014</a:t>
          </a:r>
        </a:p>
      </dsp:txBody>
      <dsp:txXfrm>
        <a:off x="3860690" y="0"/>
        <a:ext cx="1836605" cy="381642"/>
      </dsp:txXfrm>
    </dsp:sp>
    <dsp:sp modelId="{87D3A1EE-4BDA-46CC-A426-24256E3C3830}">
      <dsp:nvSpPr>
        <dsp:cNvPr id="0" name=""/>
        <dsp:cNvSpPr/>
      </dsp:nvSpPr>
      <dsp:spPr>
        <a:xfrm>
          <a:off x="4731287"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6FC1D3-F4F4-48B7-B7F3-9910EED874B9}">
      <dsp:nvSpPr>
        <dsp:cNvPr id="0" name=""/>
        <dsp:cNvSpPr/>
      </dsp:nvSpPr>
      <dsp:spPr>
        <a:xfrm>
          <a:off x="5789126" y="572464"/>
          <a:ext cx="1836605"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rtl="0">
            <a:lnSpc>
              <a:spcPct val="90000"/>
            </a:lnSpc>
            <a:spcBef>
              <a:spcPct val="0"/>
            </a:spcBef>
            <a:spcAft>
              <a:spcPct val="35000"/>
            </a:spcAft>
            <a:buNone/>
          </a:pPr>
          <a:r>
            <a:rPr lang="en-US" sz="900" kern="1200"/>
            <a:t>COCO Captions dataset, 2015</a:t>
          </a:r>
          <a:endParaRPr lang="zh-CN" sz="900" kern="1200"/>
        </a:p>
      </dsp:txBody>
      <dsp:txXfrm>
        <a:off x="5789126" y="572464"/>
        <a:ext cx="1836605" cy="381642"/>
      </dsp:txXfrm>
    </dsp:sp>
    <dsp:sp modelId="{D5D18320-9320-42BB-80FE-A310A603DC04}">
      <dsp:nvSpPr>
        <dsp:cNvPr id="0" name=""/>
        <dsp:cNvSpPr/>
      </dsp:nvSpPr>
      <dsp:spPr>
        <a:xfrm>
          <a:off x="6659723"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DC1CC-2F45-42A9-8C37-88CEAEB8E0F2}">
      <dsp:nvSpPr>
        <dsp:cNvPr id="0" name=""/>
        <dsp:cNvSpPr/>
      </dsp:nvSpPr>
      <dsp:spPr>
        <a:xfrm>
          <a:off x="0" y="286232"/>
          <a:ext cx="8477278" cy="38164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00ABB-A8FC-410F-A7CF-B37EC4CA7CFC}">
      <dsp:nvSpPr>
        <dsp:cNvPr id="0" name=""/>
        <dsp:cNvSpPr/>
      </dsp:nvSpPr>
      <dsp:spPr>
        <a:xfrm>
          <a:off x="93" y="0"/>
          <a:ext cx="3721640"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fr-FR" altLang="zh-CN" sz="1100" b="0" i="0" kern="1200" dirty="0" err="1"/>
            <a:t>MPII</a:t>
          </a:r>
          <a:r>
            <a:rPr lang="fr-FR" altLang="zh-CN" sz="1100" b="0" i="0" kern="1200" dirty="0"/>
            <a:t> </a:t>
          </a:r>
          <a:r>
            <a:rPr lang="fr-FR" altLang="zh-CN" sz="1100" b="0" i="0" kern="1200" dirty="0" err="1"/>
            <a:t>Movie</a:t>
          </a:r>
          <a:r>
            <a:rPr lang="fr-FR" altLang="zh-CN" sz="1100" b="0" i="0" kern="1200" dirty="0"/>
            <a:t> Description </a:t>
          </a:r>
          <a:r>
            <a:rPr lang="fr-FR" altLang="zh-CN" sz="1100" b="0" i="0" kern="1200" dirty="0" err="1"/>
            <a:t>dataset</a:t>
          </a:r>
          <a:r>
            <a:rPr lang="fr-FR" altLang="zh-CN" sz="1100" b="0" i="0" kern="1200" dirty="0"/>
            <a:t>, </a:t>
          </a:r>
          <a:r>
            <a:rPr lang="fr-FR" altLang="zh-CN" sz="1100" b="0" i="0" kern="1200" dirty="0" err="1"/>
            <a:t>CVPR</a:t>
          </a:r>
          <a:r>
            <a:rPr lang="fr-FR" altLang="zh-CN" sz="1100" b="0" i="0" kern="1200" dirty="0"/>
            <a:t> 2015</a:t>
          </a:r>
          <a:endParaRPr lang="zh-CN" sz="1100" kern="1200" dirty="0"/>
        </a:p>
      </dsp:txBody>
      <dsp:txXfrm>
        <a:off x="93" y="0"/>
        <a:ext cx="3721640" cy="381642"/>
      </dsp:txXfrm>
    </dsp:sp>
    <dsp:sp modelId="{F1D34580-5070-45E0-B919-A22AD74DD39F}">
      <dsp:nvSpPr>
        <dsp:cNvPr id="0" name=""/>
        <dsp:cNvSpPr/>
      </dsp:nvSpPr>
      <dsp:spPr>
        <a:xfrm>
          <a:off x="1813208"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AEEB27-38E5-418E-9588-6D300EB16D2C}">
      <dsp:nvSpPr>
        <dsp:cNvPr id="0" name=""/>
        <dsp:cNvSpPr/>
      </dsp:nvSpPr>
      <dsp:spPr>
        <a:xfrm>
          <a:off x="3907816" y="572464"/>
          <a:ext cx="3721640"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altLang="zh-CN" sz="1100" b="0" i="0" kern="1200" dirty="0" err="1"/>
            <a:t>MSR-VTT dataset, CVPR 2016</a:t>
          </a:r>
          <a:endParaRPr lang="zh-CN" altLang="en-US" sz="1100" b="0" i="0" kern="1200" dirty="0" err="1"/>
        </a:p>
      </dsp:txBody>
      <dsp:txXfrm>
        <a:off x="3907816" y="572464"/>
        <a:ext cx="3721640" cy="381642"/>
      </dsp:txXfrm>
    </dsp:sp>
    <dsp:sp modelId="{F037A0AA-80BC-40DE-8955-5DA6836D0EB8}">
      <dsp:nvSpPr>
        <dsp:cNvPr id="0" name=""/>
        <dsp:cNvSpPr/>
      </dsp:nvSpPr>
      <dsp:spPr>
        <a:xfrm>
          <a:off x="5720931"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DC1CC-2F45-42A9-8C37-88CEAEB8E0F2}">
      <dsp:nvSpPr>
        <dsp:cNvPr id="0" name=""/>
        <dsp:cNvSpPr/>
      </dsp:nvSpPr>
      <dsp:spPr>
        <a:xfrm>
          <a:off x="0" y="286232"/>
          <a:ext cx="8477278" cy="38164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00ABB-A8FC-410F-A7CF-B37EC4CA7CFC}">
      <dsp:nvSpPr>
        <dsp:cNvPr id="0" name=""/>
        <dsp:cNvSpPr/>
      </dsp:nvSpPr>
      <dsp:spPr>
        <a:xfrm>
          <a:off x="0" y="0"/>
          <a:ext cx="7629550"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kumimoji="0" lang="zh-CN" altLang="zh-CN" sz="1100" b="0" i="0" u="none" strike="noStrike" kern="1200" cap="none" normalizeH="0" baseline="0" dirty="0">
              <a:ln>
                <a:noFill/>
              </a:ln>
              <a:solidFill>
                <a:srgbClr val="000000"/>
              </a:solidFill>
              <a:effectLst/>
              <a:latin typeface="Arial Unicode MS" pitchFamily="34" charset="-122"/>
              <a:ea typeface="宋体" pitchFamily="2" charset="-122"/>
              <a:cs typeface="宋体" pitchFamily="2" charset="-122"/>
            </a:rPr>
            <a:t>Visual Storytelling</a:t>
          </a:r>
          <a:r>
            <a:rPr kumimoji="0" lang="zh-CN" altLang="zh-CN" sz="1100" b="0" i="0" u="none" strike="noStrike" kern="1200" cap="none" normalizeH="0" baseline="0" dirty="0">
              <a:ln>
                <a:noFill/>
              </a:ln>
              <a:solidFill>
                <a:schemeClr val="tx1"/>
              </a:solidFill>
              <a:effectLst/>
              <a:latin typeface="Arial" pitchFamily="34" charset="0"/>
              <a:ea typeface="宋体" pitchFamily="2" charset="-122"/>
              <a:cs typeface="宋体" pitchFamily="2" charset="-122"/>
            </a:rPr>
            <a:t> </a:t>
          </a:r>
          <a:r>
            <a:rPr lang="fr-FR" altLang="zh-CN" sz="1100" b="0" i="0" kern="1200" dirty="0" err="1"/>
            <a:t>dataset</a:t>
          </a:r>
          <a:r>
            <a:rPr lang="fr-FR" altLang="zh-CN" sz="1100" b="0" i="0" kern="1200" dirty="0"/>
            <a:t>, </a:t>
          </a:r>
          <a:r>
            <a:rPr lang="fr-FR" altLang="zh-CN" sz="1100" b="0" i="0" kern="1200" dirty="0" err="1"/>
            <a:t>NAACL</a:t>
          </a:r>
          <a:r>
            <a:rPr lang="fr-FR" altLang="zh-CN" sz="1100" b="0" i="0" kern="1200" dirty="0"/>
            <a:t> 2016</a:t>
          </a:r>
          <a:endParaRPr lang="zh-CN" sz="1100" kern="1200" dirty="0"/>
        </a:p>
      </dsp:txBody>
      <dsp:txXfrm>
        <a:off x="0" y="0"/>
        <a:ext cx="7629550" cy="381642"/>
      </dsp:txXfrm>
    </dsp:sp>
    <dsp:sp modelId="{F1D34580-5070-45E0-B919-A22AD74DD39F}">
      <dsp:nvSpPr>
        <dsp:cNvPr id="0" name=""/>
        <dsp:cNvSpPr/>
      </dsp:nvSpPr>
      <dsp:spPr>
        <a:xfrm>
          <a:off x="3767069"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DC1CC-2F45-42A9-8C37-88CEAEB8E0F2}">
      <dsp:nvSpPr>
        <dsp:cNvPr id="0" name=""/>
        <dsp:cNvSpPr/>
      </dsp:nvSpPr>
      <dsp:spPr>
        <a:xfrm>
          <a:off x="0" y="286232"/>
          <a:ext cx="8477278" cy="38164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00ABB-A8FC-410F-A7CF-B37EC4CA7CFC}">
      <dsp:nvSpPr>
        <dsp:cNvPr id="0" name=""/>
        <dsp:cNvSpPr/>
      </dsp:nvSpPr>
      <dsp:spPr>
        <a:xfrm>
          <a:off x="93" y="0"/>
          <a:ext cx="3721640"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en-US" sz="1100" b="0" i="0" kern="1200" dirty="0" err="1"/>
            <a:t>ReferItGame</a:t>
          </a:r>
          <a:r>
            <a:rPr lang="en-US" sz="1100" b="0" i="0" kern="1200" dirty="0"/>
            <a:t> dataset, </a:t>
          </a:r>
          <a:r>
            <a:rPr lang="en-US" sz="1100" b="0" i="0" kern="1200" dirty="0" err="1"/>
            <a:t>EMNLP</a:t>
          </a:r>
          <a:r>
            <a:rPr lang="en-US" sz="1100" b="0" i="0" kern="1200" dirty="0"/>
            <a:t> 2014</a:t>
          </a:r>
          <a:endParaRPr lang="zh-CN" sz="1100" kern="1200" dirty="0"/>
        </a:p>
      </dsp:txBody>
      <dsp:txXfrm>
        <a:off x="93" y="0"/>
        <a:ext cx="3721640" cy="381642"/>
      </dsp:txXfrm>
    </dsp:sp>
    <dsp:sp modelId="{F1D34580-5070-45E0-B919-A22AD74DD39F}">
      <dsp:nvSpPr>
        <dsp:cNvPr id="0" name=""/>
        <dsp:cNvSpPr/>
      </dsp:nvSpPr>
      <dsp:spPr>
        <a:xfrm>
          <a:off x="1813208"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8DD499-AE51-4AFD-BC92-A98087045D95}">
      <dsp:nvSpPr>
        <dsp:cNvPr id="0" name=""/>
        <dsp:cNvSpPr/>
      </dsp:nvSpPr>
      <dsp:spPr>
        <a:xfrm>
          <a:off x="3907816" y="572464"/>
          <a:ext cx="3721640"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rtl="0">
            <a:lnSpc>
              <a:spcPct val="90000"/>
            </a:lnSpc>
            <a:spcBef>
              <a:spcPct val="0"/>
            </a:spcBef>
            <a:spcAft>
              <a:spcPct val="35000"/>
            </a:spcAft>
            <a:buNone/>
          </a:pPr>
          <a:r>
            <a:rPr lang="en-US" sz="1100" b="0" i="0" kern="1200" dirty="0"/>
            <a:t>Google </a:t>
          </a:r>
          <a:r>
            <a:rPr lang="en-US" sz="1100" b="0" i="0" kern="1200" dirty="0" err="1"/>
            <a:t>RefExp</a:t>
          </a:r>
          <a:r>
            <a:rPr lang="en-US" sz="1100" b="0" i="0" kern="1200" dirty="0"/>
            <a:t> dataset, </a:t>
          </a:r>
          <a:r>
            <a:rPr lang="en-US" sz="1100" b="0" i="0" kern="1200" dirty="0" err="1"/>
            <a:t>CVPR</a:t>
          </a:r>
          <a:r>
            <a:rPr lang="en-US" sz="1100" b="0" i="0" kern="1200" dirty="0"/>
            <a:t> 2016</a:t>
          </a:r>
          <a:endParaRPr lang="zh-CN" sz="1100" kern="1200" dirty="0"/>
        </a:p>
      </dsp:txBody>
      <dsp:txXfrm>
        <a:off x="3907816" y="572464"/>
        <a:ext cx="3721640" cy="381642"/>
      </dsp:txXfrm>
    </dsp:sp>
    <dsp:sp modelId="{0F47BD32-9A1B-44ED-B6D2-EAB2695E0199}">
      <dsp:nvSpPr>
        <dsp:cNvPr id="0" name=""/>
        <dsp:cNvSpPr/>
      </dsp:nvSpPr>
      <dsp:spPr>
        <a:xfrm>
          <a:off x="5720931"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DC1CC-2F45-42A9-8C37-88CEAEB8E0F2}">
      <dsp:nvSpPr>
        <dsp:cNvPr id="0" name=""/>
        <dsp:cNvSpPr/>
      </dsp:nvSpPr>
      <dsp:spPr>
        <a:xfrm>
          <a:off x="0" y="286232"/>
          <a:ext cx="8477278" cy="38164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00ABB-A8FC-410F-A7CF-B37EC4CA7CFC}">
      <dsp:nvSpPr>
        <dsp:cNvPr id="0" name=""/>
        <dsp:cNvSpPr/>
      </dsp:nvSpPr>
      <dsp:spPr>
        <a:xfrm>
          <a:off x="3725" y="0"/>
          <a:ext cx="2458741"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en-US" sz="1100" b="0" i="0" kern="1200" dirty="0" err="1"/>
            <a:t>VQA</a:t>
          </a:r>
          <a:r>
            <a:rPr lang="en-US" sz="1100" b="0" i="0" kern="1200" dirty="0"/>
            <a:t> dataset, </a:t>
          </a:r>
          <a:r>
            <a:rPr lang="en-US" sz="1100" b="0" i="0" kern="1200" dirty="0" err="1"/>
            <a:t>ICCV</a:t>
          </a:r>
          <a:r>
            <a:rPr lang="en-US" sz="1100" b="0" i="0" kern="1200" dirty="0"/>
            <a:t>, 2015</a:t>
          </a:r>
          <a:endParaRPr lang="zh-CN" sz="1100" kern="1200" dirty="0"/>
        </a:p>
      </dsp:txBody>
      <dsp:txXfrm>
        <a:off x="3725" y="0"/>
        <a:ext cx="2458741" cy="381642"/>
      </dsp:txXfrm>
    </dsp:sp>
    <dsp:sp modelId="{F1D34580-5070-45E0-B919-A22AD74DD39F}">
      <dsp:nvSpPr>
        <dsp:cNvPr id="0" name=""/>
        <dsp:cNvSpPr/>
      </dsp:nvSpPr>
      <dsp:spPr>
        <a:xfrm>
          <a:off x="1185390"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E64DE5-E712-4285-B506-AD1CE9329F21}">
      <dsp:nvSpPr>
        <dsp:cNvPr id="0" name=""/>
        <dsp:cNvSpPr/>
      </dsp:nvSpPr>
      <dsp:spPr>
        <a:xfrm>
          <a:off x="2585404" y="572464"/>
          <a:ext cx="2458741"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rtl="0">
            <a:lnSpc>
              <a:spcPct val="90000"/>
            </a:lnSpc>
            <a:spcBef>
              <a:spcPct val="0"/>
            </a:spcBef>
            <a:spcAft>
              <a:spcPct val="35000"/>
            </a:spcAft>
            <a:buNone/>
          </a:pPr>
          <a:r>
            <a:rPr lang="en-US" sz="1100" b="0" i="0" kern="1200" dirty="0" err="1"/>
            <a:t>VQA</a:t>
          </a:r>
          <a:r>
            <a:rPr lang="en-US" sz="1100" b="0" i="0" kern="1200" dirty="0"/>
            <a:t> </a:t>
          </a:r>
          <a:r>
            <a:rPr lang="en-US" sz="1100" b="0" i="0" kern="1200" dirty="0" err="1"/>
            <a:t>v2</a:t>
          </a:r>
          <a:r>
            <a:rPr lang="en-US" sz="1100" b="0" i="0" kern="1200" dirty="0"/>
            <a:t> dataset, </a:t>
          </a:r>
          <a:r>
            <a:rPr lang="en-US" sz="1100" b="0" i="0" kern="1200" dirty="0" err="1"/>
            <a:t>CVPR</a:t>
          </a:r>
          <a:r>
            <a:rPr lang="en-US" sz="1100" b="0" i="0" kern="1200" dirty="0"/>
            <a:t> 2017</a:t>
          </a:r>
          <a:endParaRPr lang="zh-CN" sz="1100" kern="1200" dirty="0"/>
        </a:p>
      </dsp:txBody>
      <dsp:txXfrm>
        <a:off x="2585404" y="572464"/>
        <a:ext cx="2458741" cy="381642"/>
      </dsp:txXfrm>
    </dsp:sp>
    <dsp:sp modelId="{05792554-4FCE-44BE-BDF9-A1B060F0F3F9}">
      <dsp:nvSpPr>
        <dsp:cNvPr id="0" name=""/>
        <dsp:cNvSpPr/>
      </dsp:nvSpPr>
      <dsp:spPr>
        <a:xfrm>
          <a:off x="3767069"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6920ED-0CC6-43BD-9D0C-040C68064BAB}">
      <dsp:nvSpPr>
        <dsp:cNvPr id="0" name=""/>
        <dsp:cNvSpPr/>
      </dsp:nvSpPr>
      <dsp:spPr>
        <a:xfrm>
          <a:off x="5167083" y="0"/>
          <a:ext cx="2458741"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en-US" sz="1100" b="0" i="0" kern="1200" dirty="0" err="1"/>
            <a:t>CLEVR</a:t>
          </a:r>
          <a:r>
            <a:rPr lang="en-US" sz="1100" b="0" i="0" kern="1200" dirty="0"/>
            <a:t> dataset, </a:t>
          </a:r>
          <a:r>
            <a:rPr lang="en-US" sz="1100" b="0" i="0" kern="1200" dirty="0" err="1"/>
            <a:t>CVPR</a:t>
          </a:r>
          <a:r>
            <a:rPr lang="en-US" sz="1100" b="0" i="0" kern="1200" dirty="0"/>
            <a:t> 2017</a:t>
          </a:r>
          <a:endParaRPr lang="zh-CN" sz="1100" kern="1200" dirty="0"/>
        </a:p>
      </dsp:txBody>
      <dsp:txXfrm>
        <a:off x="5167083" y="0"/>
        <a:ext cx="2458741" cy="381642"/>
      </dsp:txXfrm>
    </dsp:sp>
    <dsp:sp modelId="{A17726AE-18D8-4C4C-8152-A5D3F59DB23A}">
      <dsp:nvSpPr>
        <dsp:cNvPr id="0" name=""/>
        <dsp:cNvSpPr/>
      </dsp:nvSpPr>
      <dsp:spPr>
        <a:xfrm>
          <a:off x="6348748"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DC1CC-2F45-42A9-8C37-88CEAEB8E0F2}">
      <dsp:nvSpPr>
        <dsp:cNvPr id="0" name=""/>
        <dsp:cNvSpPr/>
      </dsp:nvSpPr>
      <dsp:spPr>
        <a:xfrm>
          <a:off x="0" y="286232"/>
          <a:ext cx="8477278" cy="38164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00ABB-A8FC-410F-A7CF-B37EC4CA7CFC}">
      <dsp:nvSpPr>
        <dsp:cNvPr id="0" name=""/>
        <dsp:cNvSpPr/>
      </dsp:nvSpPr>
      <dsp:spPr>
        <a:xfrm>
          <a:off x="0" y="0"/>
          <a:ext cx="7629550"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en-US" sz="1100" b="0" i="0" kern="1200" dirty="0"/>
            <a:t>Movie QA dataset, </a:t>
          </a:r>
          <a:r>
            <a:rPr lang="en-US" sz="1100" b="0" i="0" kern="1200" dirty="0" err="1"/>
            <a:t>CVPR</a:t>
          </a:r>
          <a:r>
            <a:rPr lang="en-US" sz="1100" b="0" i="0" kern="1200" dirty="0"/>
            <a:t> 2016</a:t>
          </a:r>
          <a:endParaRPr lang="zh-CN" sz="1100" kern="1200" dirty="0"/>
        </a:p>
      </dsp:txBody>
      <dsp:txXfrm>
        <a:off x="0" y="0"/>
        <a:ext cx="7629550" cy="381642"/>
      </dsp:txXfrm>
    </dsp:sp>
    <dsp:sp modelId="{F1D34580-5070-45E0-B919-A22AD74DD39F}">
      <dsp:nvSpPr>
        <dsp:cNvPr id="0" name=""/>
        <dsp:cNvSpPr/>
      </dsp:nvSpPr>
      <dsp:spPr>
        <a:xfrm>
          <a:off x="3767069"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DC1CC-2F45-42A9-8C37-88CEAEB8E0F2}">
      <dsp:nvSpPr>
        <dsp:cNvPr id="0" name=""/>
        <dsp:cNvSpPr/>
      </dsp:nvSpPr>
      <dsp:spPr>
        <a:xfrm>
          <a:off x="0" y="286232"/>
          <a:ext cx="8477278" cy="38164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00ABB-A8FC-410F-A7CF-B37EC4CA7CFC}">
      <dsp:nvSpPr>
        <dsp:cNvPr id="0" name=""/>
        <dsp:cNvSpPr/>
      </dsp:nvSpPr>
      <dsp:spPr>
        <a:xfrm>
          <a:off x="93" y="0"/>
          <a:ext cx="3721640"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rtl="0">
            <a:lnSpc>
              <a:spcPct val="90000"/>
            </a:lnSpc>
            <a:spcBef>
              <a:spcPct val="0"/>
            </a:spcBef>
            <a:spcAft>
              <a:spcPct val="35000"/>
            </a:spcAft>
            <a:buNone/>
          </a:pPr>
          <a:r>
            <a:rPr lang="en-US" sz="1100" b="0" i="0" kern="1200" dirty="0" err="1"/>
            <a:t>VisDial</a:t>
          </a:r>
          <a:r>
            <a:rPr lang="en-US" sz="1100" b="0" i="0" kern="1200" dirty="0"/>
            <a:t> dataset, </a:t>
          </a:r>
          <a:r>
            <a:rPr lang="en-US" sz="1100" b="0" i="0" kern="1200" dirty="0" err="1"/>
            <a:t>CVPR</a:t>
          </a:r>
          <a:r>
            <a:rPr lang="en-US" sz="1100" b="0" i="0" kern="1200" dirty="0"/>
            <a:t> 2017</a:t>
          </a:r>
          <a:endParaRPr lang="zh-CN" sz="1100" kern="1200" dirty="0"/>
        </a:p>
      </dsp:txBody>
      <dsp:txXfrm>
        <a:off x="93" y="0"/>
        <a:ext cx="3721640" cy="381642"/>
      </dsp:txXfrm>
    </dsp:sp>
    <dsp:sp modelId="{F1D34580-5070-45E0-B919-A22AD74DD39F}">
      <dsp:nvSpPr>
        <dsp:cNvPr id="0" name=""/>
        <dsp:cNvSpPr/>
      </dsp:nvSpPr>
      <dsp:spPr>
        <a:xfrm>
          <a:off x="1813208"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96A2EA-AB9F-4071-BA47-50EC3DC6D17B}">
      <dsp:nvSpPr>
        <dsp:cNvPr id="0" name=""/>
        <dsp:cNvSpPr/>
      </dsp:nvSpPr>
      <dsp:spPr>
        <a:xfrm>
          <a:off x="3907816" y="572464"/>
          <a:ext cx="3721640" cy="38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rtl="0">
            <a:lnSpc>
              <a:spcPct val="90000"/>
            </a:lnSpc>
            <a:spcBef>
              <a:spcPct val="0"/>
            </a:spcBef>
            <a:spcAft>
              <a:spcPct val="35000"/>
            </a:spcAft>
            <a:buNone/>
          </a:pPr>
          <a:r>
            <a:rPr lang="nn-NO" sz="1100" b="0" i="0" kern="1200" dirty="0"/>
            <a:t>GuessWhat?! dataset, CVPR 2017</a:t>
          </a:r>
          <a:endParaRPr lang="zh-CN" sz="1100" kern="1200" dirty="0"/>
        </a:p>
      </dsp:txBody>
      <dsp:txXfrm>
        <a:off x="3907816" y="572464"/>
        <a:ext cx="3721640" cy="381642"/>
      </dsp:txXfrm>
    </dsp:sp>
    <dsp:sp modelId="{30D2A4C7-98EB-444B-BE4B-B133FD49BD30}">
      <dsp:nvSpPr>
        <dsp:cNvPr id="0" name=""/>
        <dsp:cNvSpPr/>
      </dsp:nvSpPr>
      <dsp:spPr>
        <a:xfrm>
          <a:off x="5720931" y="429348"/>
          <a:ext cx="95410" cy="954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56290C-B1FC-4A1C-98E0-DC4E7DD16468}" type="datetimeFigureOut">
              <a:rPr lang="zh-CN" altLang="en-US" smtClean="0"/>
              <a:t>2019/6/30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807D8E-17BE-4791-8295-255D7E659B3E}" type="slidenum">
              <a:rPr lang="zh-CN" altLang="en-US" smtClean="0"/>
              <a:t>‹#›</a:t>
            </a:fld>
            <a:endParaRPr lang="zh-CN" altLang="en-US"/>
          </a:p>
        </p:txBody>
      </p:sp>
    </p:spTree>
    <p:extLst>
      <p:ext uri="{BB962C8B-B14F-4D97-AF65-F5344CB8AC3E}">
        <p14:creationId xmlns:p14="http://schemas.microsoft.com/office/powerpoint/2010/main" val="418025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2BA3B9-93CC-42C3-B55A-CB40FB350A80}" type="datetimeFigureOut">
              <a:rPr lang="zh-CN" altLang="en-US" smtClean="0"/>
              <a:t>2019/6/30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21AF1A-0D4F-4F39-AD45-714687F28907}" type="slidenum">
              <a:rPr lang="zh-CN" altLang="en-US" smtClean="0"/>
              <a:t>‹#›</a:t>
            </a:fld>
            <a:endParaRPr lang="zh-CN" altLang="en-US"/>
          </a:p>
        </p:txBody>
      </p:sp>
    </p:spTree>
    <p:extLst>
      <p:ext uri="{BB962C8B-B14F-4D97-AF65-F5344CB8AC3E}">
        <p14:creationId xmlns:p14="http://schemas.microsoft.com/office/powerpoint/2010/main" val="3234966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t>5</a:t>
            </a:fld>
            <a:endParaRPr lang="zh-CN" altLang="en-US"/>
          </a:p>
        </p:txBody>
      </p:sp>
    </p:spTree>
    <p:extLst>
      <p:ext uri="{BB962C8B-B14F-4D97-AF65-F5344CB8AC3E}">
        <p14:creationId xmlns:p14="http://schemas.microsoft.com/office/powerpoint/2010/main" val="1587870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BAAEF-B7F4-4AF1-B08A-C64B92E5C668}" type="slidenum">
              <a:rPr lang="zh-CN" altLang="en-US"/>
              <a:pPr/>
              <a:t>64</a:t>
            </a:fld>
            <a:endParaRPr lang="en-US" altLang="zh-CN"/>
          </a:p>
        </p:txBody>
      </p:sp>
      <p:sp>
        <p:nvSpPr>
          <p:cNvPr id="1700866" name="Rectangle 2"/>
          <p:cNvSpPr>
            <a:spLocks noGrp="1" noRot="1" noChangeAspect="1" noChangeArrowheads="1" noTextEdit="1"/>
          </p:cNvSpPr>
          <p:nvPr>
            <p:ph type="sldImg"/>
          </p:nvPr>
        </p:nvSpPr>
        <p:spPr>
          <a:ln/>
        </p:spPr>
      </p:sp>
      <p:sp>
        <p:nvSpPr>
          <p:cNvPr id="1700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82264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t>65</a:t>
            </a:fld>
            <a:endParaRPr lang="zh-CN" altLang="en-US"/>
          </a:p>
        </p:txBody>
      </p:sp>
    </p:spTree>
    <p:extLst>
      <p:ext uri="{BB962C8B-B14F-4D97-AF65-F5344CB8AC3E}">
        <p14:creationId xmlns:p14="http://schemas.microsoft.com/office/powerpoint/2010/main" val="540867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t>66</a:t>
            </a:fld>
            <a:endParaRPr lang="zh-CN" altLang="en-US"/>
          </a:p>
        </p:txBody>
      </p:sp>
    </p:spTree>
    <p:extLst>
      <p:ext uri="{BB962C8B-B14F-4D97-AF65-F5344CB8AC3E}">
        <p14:creationId xmlns:p14="http://schemas.microsoft.com/office/powerpoint/2010/main" val="3159021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t>6</a:t>
            </a:fld>
            <a:endParaRPr lang="zh-CN" altLang="en-US"/>
          </a:p>
        </p:txBody>
      </p:sp>
    </p:spTree>
    <p:extLst>
      <p:ext uri="{BB962C8B-B14F-4D97-AF65-F5344CB8AC3E}">
        <p14:creationId xmlns:p14="http://schemas.microsoft.com/office/powerpoint/2010/main" val="302586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DCC7D1-F8AC-44A6-9805-17F004CE2390}" type="slidenum">
              <a:rPr lang="zh-CN" altLang="en-US" smtClean="0"/>
              <a:t>16</a:t>
            </a:fld>
            <a:endParaRPr lang="zh-CN" altLang="en-US"/>
          </a:p>
        </p:txBody>
      </p:sp>
    </p:spTree>
    <p:extLst>
      <p:ext uri="{BB962C8B-B14F-4D97-AF65-F5344CB8AC3E}">
        <p14:creationId xmlns:p14="http://schemas.microsoft.com/office/powerpoint/2010/main" val="180947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DCC7D1-F8AC-44A6-9805-17F004CE2390}" type="slidenum">
              <a:rPr lang="zh-CN" altLang="en-US" smtClean="0"/>
              <a:t>34</a:t>
            </a:fld>
            <a:endParaRPr lang="zh-CN" altLang="en-US"/>
          </a:p>
        </p:txBody>
      </p:sp>
    </p:spTree>
    <p:extLst>
      <p:ext uri="{BB962C8B-B14F-4D97-AF65-F5344CB8AC3E}">
        <p14:creationId xmlns:p14="http://schemas.microsoft.com/office/powerpoint/2010/main" val="920678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DCC7D1-F8AC-44A6-9805-17F004CE2390}" type="slidenum">
              <a:rPr lang="zh-CN" altLang="en-US" smtClean="0"/>
              <a:t>35</a:t>
            </a:fld>
            <a:endParaRPr lang="zh-CN" altLang="en-US"/>
          </a:p>
        </p:txBody>
      </p:sp>
    </p:spTree>
    <p:extLst>
      <p:ext uri="{BB962C8B-B14F-4D97-AF65-F5344CB8AC3E}">
        <p14:creationId xmlns:p14="http://schemas.microsoft.com/office/powerpoint/2010/main" val="9521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21AF1A-0D4F-4F39-AD45-714687F28907}" type="slidenum">
              <a:rPr lang="zh-CN" altLang="en-US" smtClean="0"/>
              <a:t>39</a:t>
            </a:fld>
            <a:endParaRPr lang="zh-CN" altLang="en-US"/>
          </a:p>
        </p:txBody>
      </p:sp>
    </p:spTree>
    <p:extLst>
      <p:ext uri="{BB962C8B-B14F-4D97-AF65-F5344CB8AC3E}">
        <p14:creationId xmlns:p14="http://schemas.microsoft.com/office/powerpoint/2010/main" val="179794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BAAEF-B7F4-4AF1-B08A-C64B92E5C668}" type="slidenum">
              <a:rPr lang="zh-CN" altLang="en-US"/>
              <a:pPr/>
              <a:t>61</a:t>
            </a:fld>
            <a:endParaRPr lang="en-US" altLang="zh-CN"/>
          </a:p>
        </p:txBody>
      </p:sp>
      <p:sp>
        <p:nvSpPr>
          <p:cNvPr id="1700866" name="Rectangle 2"/>
          <p:cNvSpPr>
            <a:spLocks noGrp="1" noRot="1" noChangeAspect="1" noChangeArrowheads="1" noTextEdit="1"/>
          </p:cNvSpPr>
          <p:nvPr>
            <p:ph type="sldImg"/>
          </p:nvPr>
        </p:nvSpPr>
        <p:spPr>
          <a:ln/>
        </p:spPr>
      </p:sp>
      <p:sp>
        <p:nvSpPr>
          <p:cNvPr id="1700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9533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BAAEF-B7F4-4AF1-B08A-C64B92E5C668}" type="slidenum">
              <a:rPr lang="zh-CN" altLang="en-US"/>
              <a:pPr/>
              <a:t>62</a:t>
            </a:fld>
            <a:endParaRPr lang="en-US" altLang="zh-CN"/>
          </a:p>
        </p:txBody>
      </p:sp>
      <p:sp>
        <p:nvSpPr>
          <p:cNvPr id="1700866" name="Rectangle 2"/>
          <p:cNvSpPr>
            <a:spLocks noGrp="1" noRot="1" noChangeAspect="1" noChangeArrowheads="1" noTextEdit="1"/>
          </p:cNvSpPr>
          <p:nvPr>
            <p:ph type="sldImg"/>
          </p:nvPr>
        </p:nvSpPr>
        <p:spPr>
          <a:ln/>
        </p:spPr>
      </p:sp>
      <p:sp>
        <p:nvSpPr>
          <p:cNvPr id="1700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50771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BAAEF-B7F4-4AF1-B08A-C64B92E5C668}" type="slidenum">
              <a:rPr lang="zh-CN" altLang="en-US"/>
              <a:pPr/>
              <a:t>63</a:t>
            </a:fld>
            <a:endParaRPr lang="en-US" altLang="zh-CN"/>
          </a:p>
        </p:txBody>
      </p:sp>
      <p:sp>
        <p:nvSpPr>
          <p:cNvPr id="1700866" name="Rectangle 2"/>
          <p:cNvSpPr>
            <a:spLocks noGrp="1" noRot="1" noChangeAspect="1" noChangeArrowheads="1" noTextEdit="1"/>
          </p:cNvSpPr>
          <p:nvPr>
            <p:ph type="sldImg"/>
          </p:nvPr>
        </p:nvSpPr>
        <p:spPr>
          <a:ln/>
        </p:spPr>
      </p:sp>
      <p:sp>
        <p:nvSpPr>
          <p:cNvPr id="1700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429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6220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03" y="0"/>
                </a:lnTo>
                <a:lnTo>
                  <a:pt x="503"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21506" name="Rectangle 2"/>
          <p:cNvSpPr>
            <a:spLocks noGrp="1" noChangeArrowheads="1"/>
          </p:cNvSpPr>
          <p:nvPr>
            <p:ph type="ctrTitle"/>
          </p:nvPr>
        </p:nvSpPr>
        <p:spPr>
          <a:xfrm>
            <a:off x="685800" y="990600"/>
            <a:ext cx="7772400" cy="1371600"/>
          </a:xfrm>
        </p:spPr>
        <p:txBody>
          <a:bodyPr/>
          <a:lstStyle>
            <a:lvl1pPr>
              <a:defRPr sz="4400"/>
            </a:lvl1pPr>
          </a:lstStyle>
          <a:p>
            <a:r>
              <a:rPr lang="zh-CN" altLang="en-US" dirty="0"/>
              <a:t>单击此处编辑母版标题样式</a:t>
            </a:r>
          </a:p>
        </p:txBody>
      </p:sp>
      <p:sp>
        <p:nvSpPr>
          <p:cNvPr id="21507" name="Rectangle 3"/>
          <p:cNvSpPr>
            <a:spLocks noGrp="1" noChangeArrowheads="1"/>
          </p:cNvSpPr>
          <p:nvPr>
            <p:ph type="subTitle" idx="1"/>
          </p:nvPr>
        </p:nvSpPr>
        <p:spPr>
          <a:xfrm>
            <a:off x="1027113" y="4445000"/>
            <a:ext cx="7010400" cy="1252538"/>
          </a:xfrm>
        </p:spPr>
        <p:txBody>
          <a:bodyPr/>
          <a:lstStyle>
            <a:lvl1pPr marL="0" indent="0" algn="ctr">
              <a:buFont typeface="Wingdings" pitchFamily="2" charset="2"/>
              <a:buNone/>
              <a:defRPr sz="1800"/>
            </a:lvl1pPr>
          </a:lstStyle>
          <a:p>
            <a:r>
              <a:rPr lang="zh-CN" altLang="en-US" dirty="0"/>
              <a:t>单击此处编辑母版副标题样式</a:t>
            </a:r>
          </a:p>
        </p:txBody>
      </p:sp>
      <p:sp>
        <p:nvSpPr>
          <p:cNvPr id="5" name="矩形 4"/>
          <p:cNvSpPr/>
          <p:nvPr userDrawn="1"/>
        </p:nvSpPr>
        <p:spPr>
          <a:xfrm>
            <a:off x="0" y="6516884"/>
            <a:ext cx="9144000" cy="276999"/>
          </a:xfrm>
          <a:prstGeom prst="rect">
            <a:avLst/>
          </a:prstGeom>
        </p:spPr>
        <p:txBody>
          <a:bodyPr wrap="square">
            <a:spAutoFit/>
          </a:bodyPr>
          <a:lstStyle/>
          <a:p>
            <a:pPr algn="ctr"/>
            <a:r>
              <a:rPr lang="en-US" altLang="zh-CN" sz="1200" dirty="0">
                <a:solidFill>
                  <a:sysClr val="windowText" lastClr="000000"/>
                </a:solidFill>
                <a:latin typeface="Arial Narrow" panose="020B0606020202030204" pitchFamily="34" charset="0"/>
                <a:cs typeface="Times New Roman" pitchFamily="18" charset="0"/>
              </a:rPr>
              <a:t>This slides can be used for educational purposes only. Most contents are from the Internet. Please do not distribute!</a:t>
            </a:r>
            <a:endParaRPr lang="zh-CN" altLang="en-US" sz="1200" dirty="0">
              <a:solidFill>
                <a:sysClr val="windowText" lastClr="000000"/>
              </a:solidFill>
              <a:latin typeface="Arial Narrow" panose="020B0606020202030204" pitchFamily="34" charset="0"/>
              <a:cs typeface="Times New Roman" pitchFamily="18" charset="0"/>
            </a:endParaRPr>
          </a:p>
        </p:txBody>
      </p:sp>
    </p:spTree>
    <p:extLst>
      <p:ext uri="{BB962C8B-B14F-4D97-AF65-F5344CB8AC3E}">
        <p14:creationId xmlns:p14="http://schemas.microsoft.com/office/powerpoint/2010/main" val="3032641335"/>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B2B7C7-FC46-47E9-9DC1-A957972167BE}"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07593932"/>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5" y="304800"/>
            <a:ext cx="200818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76925"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111C8655-ED8D-4CEC-B14F-67E656210838}"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50353974"/>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304804"/>
            <a:ext cx="7993062" cy="963613"/>
          </a:xfr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1484316"/>
            <a:ext cx="39243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484313"/>
            <a:ext cx="3924300" cy="2190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827464"/>
            <a:ext cx="3924300" cy="2192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6FBB4CC9-100A-4341-9A14-7623F9051ED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349997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593366"/>
            <a:ext cx="8520599"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0" name="Shape 20"/>
          <p:cNvSpPr txBox="1">
            <a:spLocks noGrp="1"/>
          </p:cNvSpPr>
          <p:nvPr>
            <p:ph type="body" idx="1"/>
          </p:nvPr>
        </p:nvSpPr>
        <p:spPr>
          <a:xfrm>
            <a:off x="311700" y="1536633"/>
            <a:ext cx="8520599" cy="4555199"/>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72457" y="6217622"/>
            <a:ext cx="548699" cy="524699"/>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
        <p:nvSpPr>
          <p:cNvPr id="22" name="Shape 22"/>
          <p:cNvSpPr txBox="1"/>
          <p:nvPr/>
        </p:nvSpPr>
        <p:spPr>
          <a:xfrm>
            <a:off x="2201850" y="6177125"/>
            <a:ext cx="5190899" cy="605700"/>
          </a:xfrm>
          <a:prstGeom prst="rect">
            <a:avLst/>
          </a:prstGeom>
          <a:noFill/>
          <a:ln>
            <a:noFill/>
          </a:ln>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9640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D9482A-3D2D-4244-B45B-4D0BCC81DD2A}"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53850489"/>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789040"/>
            <a:ext cx="7772400" cy="648076"/>
          </a:xfrm>
        </p:spPr>
        <p:txBody>
          <a:bodyPr anchor="t"/>
          <a:lstStyle>
            <a:lvl1pPr algn="l">
              <a:defRPr sz="3600" b="1" cap="none" baseline="0"/>
            </a:lvl1pPr>
          </a:lstStyle>
          <a:p>
            <a:r>
              <a:rPr lang="zh-CN" altLang="en-US" dirty="0"/>
              <a:t>单击此处编辑母版标题样式</a:t>
            </a:r>
          </a:p>
        </p:txBody>
      </p:sp>
      <p:sp>
        <p:nvSpPr>
          <p:cNvPr id="3" name="文本占位符 2"/>
          <p:cNvSpPr>
            <a:spLocks noGrp="1"/>
          </p:cNvSpPr>
          <p:nvPr>
            <p:ph type="body" idx="1"/>
          </p:nvPr>
        </p:nvSpPr>
        <p:spPr>
          <a:xfrm>
            <a:off x="722313" y="4546653"/>
            <a:ext cx="7772400" cy="682547"/>
          </a:xfrm>
        </p:spPr>
        <p:txBody>
          <a:bodyPr anchor="b"/>
          <a:lstStyle>
            <a:lvl1pPr marL="0" indent="0">
              <a:buNone/>
              <a:defRPr sz="16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AutoShape 4"/>
          <p:cNvSpPr>
            <a:spLocks noChangeArrowheads="1"/>
          </p:cNvSpPr>
          <p:nvPr userDrawn="1"/>
        </p:nvSpPr>
        <p:spPr bwMode="auto">
          <a:xfrm>
            <a:off x="609600" y="4437116"/>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Tree>
    <p:extLst>
      <p:ext uri="{BB962C8B-B14F-4D97-AF65-F5344CB8AC3E}">
        <p14:creationId xmlns:p14="http://schemas.microsoft.com/office/powerpoint/2010/main" val="81996712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34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F3D58EB8-DC95-45F5-B015-B1B1B24B860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456702"/>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980728"/>
            <a:ext cx="4040188"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1484784"/>
            <a:ext cx="4040188"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7" y="980728"/>
            <a:ext cx="4041775"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45027" y="1484784"/>
            <a:ext cx="4041775"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14A5BC2F-9435-449B-81B7-5EDCEB1FF2F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76249265"/>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2C2F3444-B3A8-4DEA-8907-B01B6801EE54}"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12128974"/>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8CFD1860-6637-4E89-9054-FF68FD4C0A72}"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24397323"/>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10AE20F-0E7D-4006-8EF0-41E43E8C4F4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53191026"/>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9DCF956-66F4-4F8E-94D1-0EAA9B220E5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0038857"/>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188640"/>
            <a:ext cx="7993062"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566738" y="931026"/>
            <a:ext cx="8001000" cy="552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609600" y="799183"/>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1029" name="Line 5"/>
          <p:cNvSpPr>
            <a:spLocks noChangeShapeType="1"/>
          </p:cNvSpPr>
          <p:nvPr/>
        </p:nvSpPr>
        <p:spPr bwMode="auto">
          <a:xfrm flipV="1">
            <a:off x="609600" y="6525344"/>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1100">
              <a:solidFill>
                <a:srgbClr val="000000"/>
              </a:solidFill>
              <a:latin typeface="黑体" pitchFamily="49" charset="-122"/>
            </a:endParaRPr>
          </a:p>
        </p:txBody>
      </p:sp>
      <p:sp>
        <p:nvSpPr>
          <p:cNvPr id="20486" name="Rectangle 6"/>
          <p:cNvSpPr>
            <a:spLocks noGrp="1" noChangeArrowheads="1"/>
          </p:cNvSpPr>
          <p:nvPr>
            <p:ph type="dt" sz="half" idx="2"/>
          </p:nvPr>
        </p:nvSpPr>
        <p:spPr bwMode="auto">
          <a:xfrm>
            <a:off x="6096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7" name="Rectangle 7"/>
          <p:cNvSpPr>
            <a:spLocks noGrp="1" noChangeArrowheads="1"/>
          </p:cNvSpPr>
          <p:nvPr>
            <p:ph type="ftr" sz="quarter" idx="3"/>
          </p:nvPr>
        </p:nvSpPr>
        <p:spPr bwMode="auto">
          <a:xfrm>
            <a:off x="3124200" y="6597352"/>
            <a:ext cx="28956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8" name="Rectangle 8"/>
          <p:cNvSpPr>
            <a:spLocks noGrp="1" noChangeArrowheads="1"/>
          </p:cNvSpPr>
          <p:nvPr>
            <p:ph type="sldNum" sz="quarter" idx="4"/>
          </p:nvPr>
        </p:nvSpPr>
        <p:spPr bwMode="auto">
          <a:xfrm>
            <a:off x="65532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800">
                <a:latin typeface="+mn-lt"/>
                <a:ea typeface="宋体" pitchFamily="2" charset="-122"/>
              </a:defRPr>
            </a:lvl1p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29680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slow"/>
  <p:hf hdr="0" dt="0"/>
  <p:txStyles>
    <p:titleStyle>
      <a:lvl1pPr algn="l" rtl="0" eaLnBrk="1" fontAlgn="base" hangingPunct="1">
        <a:spcBef>
          <a:spcPct val="0"/>
        </a:spcBef>
        <a:spcAft>
          <a:spcPct val="0"/>
        </a:spcAft>
        <a:defRPr sz="3200" b="1">
          <a:solidFill>
            <a:schemeClr val="tx1"/>
          </a:solidFill>
          <a:latin typeface="Times New Roman" panose="02020603050405020304" pitchFamily="18" charset="0"/>
          <a:ea typeface="+mj-ea"/>
          <a:cs typeface="Times New Roman" panose="02020603050405020304" pitchFamily="18" charset="0"/>
        </a:defRPr>
      </a:lvl1pPr>
      <a:lvl2pPr algn="l" rtl="0" eaLnBrk="1" fontAlgn="base" hangingPunct="1">
        <a:spcBef>
          <a:spcPct val="0"/>
        </a:spcBef>
        <a:spcAft>
          <a:spcPct val="0"/>
        </a:spcAft>
        <a:defRPr sz="4200">
          <a:solidFill>
            <a:schemeClr val="tx2"/>
          </a:solidFill>
          <a:latin typeface="Verdana" pitchFamily="34" charset="0"/>
          <a:ea typeface="黑体" pitchFamily="49" charset="-122"/>
        </a:defRPr>
      </a:lvl2pPr>
      <a:lvl3pPr algn="l" rtl="0" eaLnBrk="1" fontAlgn="base" hangingPunct="1">
        <a:spcBef>
          <a:spcPct val="0"/>
        </a:spcBef>
        <a:spcAft>
          <a:spcPct val="0"/>
        </a:spcAft>
        <a:defRPr sz="4200">
          <a:solidFill>
            <a:schemeClr val="tx2"/>
          </a:solidFill>
          <a:latin typeface="Verdana" pitchFamily="34" charset="0"/>
          <a:ea typeface="黑体" pitchFamily="49" charset="-122"/>
        </a:defRPr>
      </a:lvl3pPr>
      <a:lvl4pPr algn="l" rtl="0" eaLnBrk="1" fontAlgn="base" hangingPunct="1">
        <a:spcBef>
          <a:spcPct val="0"/>
        </a:spcBef>
        <a:spcAft>
          <a:spcPct val="0"/>
        </a:spcAft>
        <a:defRPr sz="4200">
          <a:solidFill>
            <a:schemeClr val="tx2"/>
          </a:solidFill>
          <a:latin typeface="Verdana" pitchFamily="34" charset="0"/>
          <a:ea typeface="黑体" pitchFamily="49" charset="-122"/>
        </a:defRPr>
      </a:lvl4pPr>
      <a:lvl5pPr algn="l" rtl="0" eaLnBrk="1" fontAlgn="base" hangingPunct="1">
        <a:spcBef>
          <a:spcPct val="0"/>
        </a:spcBef>
        <a:spcAft>
          <a:spcPct val="0"/>
        </a:spcAft>
        <a:defRPr sz="4200">
          <a:solidFill>
            <a:schemeClr val="tx2"/>
          </a:solidFill>
          <a:latin typeface="Verdana" pitchFamily="34" charset="0"/>
          <a:ea typeface="黑体" pitchFamily="49" charset="-122"/>
        </a:defRPr>
      </a:lvl5pPr>
      <a:lvl6pPr marL="457200" algn="l" rtl="0" eaLnBrk="1" fontAlgn="base" hangingPunct="1">
        <a:spcBef>
          <a:spcPct val="0"/>
        </a:spcBef>
        <a:spcAft>
          <a:spcPct val="0"/>
        </a:spcAft>
        <a:defRPr sz="4200">
          <a:solidFill>
            <a:schemeClr val="tx2"/>
          </a:solidFill>
          <a:latin typeface="Verdana" pitchFamily="34" charset="0"/>
          <a:ea typeface="黑体" pitchFamily="49" charset="-122"/>
        </a:defRPr>
      </a:lvl6pPr>
      <a:lvl7pPr marL="914400" algn="l" rtl="0" eaLnBrk="1" fontAlgn="base" hangingPunct="1">
        <a:spcBef>
          <a:spcPct val="0"/>
        </a:spcBef>
        <a:spcAft>
          <a:spcPct val="0"/>
        </a:spcAft>
        <a:defRPr sz="4200">
          <a:solidFill>
            <a:schemeClr val="tx2"/>
          </a:solidFill>
          <a:latin typeface="Verdana" pitchFamily="34" charset="0"/>
          <a:ea typeface="黑体" pitchFamily="49" charset="-122"/>
        </a:defRPr>
      </a:lvl7pPr>
      <a:lvl8pPr marL="1371600" algn="l" rtl="0" eaLnBrk="1" fontAlgn="base" hangingPunct="1">
        <a:spcBef>
          <a:spcPct val="0"/>
        </a:spcBef>
        <a:spcAft>
          <a:spcPct val="0"/>
        </a:spcAft>
        <a:defRPr sz="4200">
          <a:solidFill>
            <a:schemeClr val="tx2"/>
          </a:solidFill>
          <a:latin typeface="Verdana" pitchFamily="34" charset="0"/>
          <a:ea typeface="黑体" pitchFamily="49" charset="-122"/>
        </a:defRPr>
      </a:lvl8pPr>
      <a:lvl9pPr marL="1828800" algn="l" rtl="0" eaLnBrk="1" fontAlgn="base" hangingPunct="1">
        <a:spcBef>
          <a:spcPct val="0"/>
        </a:spcBef>
        <a:spcAft>
          <a:spcPct val="0"/>
        </a:spcAft>
        <a:defRPr sz="4200">
          <a:solidFill>
            <a:schemeClr val="tx2"/>
          </a:solidFill>
          <a:latin typeface="Verdana" pitchFamily="34" charset="0"/>
          <a:ea typeface="黑体" pitchFamily="49" charset="-122"/>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2000">
          <a:solidFill>
            <a:schemeClr val="tx1"/>
          </a:solidFill>
          <a:latin typeface="Times New Roman" panose="02020603050405020304" pitchFamily="18" charset="0"/>
          <a:ea typeface="+mn-ea"/>
          <a:cs typeface="Times New Roman" panose="02020603050405020304" pitchFamily="18" charset="0"/>
        </a:defRPr>
      </a:lvl1pPr>
      <a:lvl2pPr marL="908050" indent="-436563" algn="l" rtl="0" eaLnBrk="1" fontAlgn="base" hangingPunct="1">
        <a:spcBef>
          <a:spcPct val="20000"/>
        </a:spcBef>
        <a:spcAft>
          <a:spcPct val="0"/>
        </a:spcAft>
        <a:buClr>
          <a:schemeClr val="accent2"/>
        </a:buClr>
        <a:buFont typeface="Wingdings" pitchFamily="2" charset="2"/>
        <a:buChar char="n"/>
        <a:defRPr sz="1800">
          <a:solidFill>
            <a:schemeClr val="tx1"/>
          </a:solidFill>
          <a:latin typeface="Times New Roman" panose="02020603050405020304" pitchFamily="18" charset="0"/>
          <a:ea typeface="+mn-ea"/>
          <a:cs typeface="Times New Roman" panose="02020603050405020304" pitchFamily="18" charset="0"/>
        </a:defRPr>
      </a:lvl2pPr>
      <a:lvl3pPr marL="1304925" indent="-395288" algn="l" rtl="0" eaLnBrk="1" fontAlgn="base" hangingPunct="1">
        <a:spcBef>
          <a:spcPct val="20000"/>
        </a:spcBef>
        <a:spcAft>
          <a:spcPct val="0"/>
        </a:spcAft>
        <a:buClr>
          <a:schemeClr val="accent2"/>
        </a:buClr>
        <a:buFont typeface="Wingdings" pitchFamily="2" charset="2"/>
        <a:buChar char="o"/>
        <a:defRPr sz="1600">
          <a:solidFill>
            <a:schemeClr val="tx1"/>
          </a:solidFill>
          <a:latin typeface="Times New Roman" panose="02020603050405020304" pitchFamily="18" charset="0"/>
          <a:ea typeface="+mn-ea"/>
          <a:cs typeface="Times New Roman" panose="02020603050405020304" pitchFamily="18" charset="0"/>
        </a:defRPr>
      </a:lvl3pPr>
      <a:lvl4pPr marL="1693863" indent="-387350" algn="l" rtl="0" eaLnBrk="1" fontAlgn="base" hangingPunct="1">
        <a:spcBef>
          <a:spcPct val="20000"/>
        </a:spcBef>
        <a:spcAft>
          <a:spcPct val="0"/>
        </a:spcAft>
        <a:buClr>
          <a:schemeClr val="accent2"/>
        </a:buClr>
        <a:buFont typeface="Wingdings" pitchFamily="2" charset="2"/>
        <a:buChar char="n"/>
        <a:defRPr sz="1400">
          <a:solidFill>
            <a:schemeClr val="tx1"/>
          </a:solidFill>
          <a:latin typeface="Times New Roman" panose="02020603050405020304" pitchFamily="18" charset="0"/>
          <a:ea typeface="+mn-ea"/>
          <a:cs typeface="Times New Roman" panose="02020603050405020304" pitchFamily="18" charset="0"/>
        </a:defRPr>
      </a:lvl4pPr>
      <a:lvl5pPr marL="2093913" indent="-398463" algn="l" rtl="0" eaLnBrk="1" fontAlgn="base" hangingPunct="1">
        <a:spcBef>
          <a:spcPct val="25000"/>
        </a:spcBef>
        <a:spcAft>
          <a:spcPct val="0"/>
        </a:spcAft>
        <a:buClr>
          <a:schemeClr val="accent2"/>
        </a:buClr>
        <a:buFont typeface="Wingdings" pitchFamily="2" charset="2"/>
        <a:buChar char="§"/>
        <a:defRPr sz="1400">
          <a:solidFill>
            <a:schemeClr val="tx1"/>
          </a:solidFill>
          <a:latin typeface="Times New Roman" panose="02020603050405020304" pitchFamily="18" charset="0"/>
          <a:ea typeface="+mn-ea"/>
          <a:cs typeface="Times New Roman" panose="02020603050405020304" pitchFamily="18" charset="0"/>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1.png"/><Relationship Id="rId4" Type="http://schemas.openxmlformats.org/officeDocument/2006/relationships/notesSlide" Target="../notesSlides/notesSlide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7.jpeg"/><Relationship Id="rId7" Type="http://schemas.openxmlformats.org/officeDocument/2006/relationships/diagramColors" Target="../diagrams/colors1.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3.xml"/><Relationship Id="rId7" Type="http://schemas.openxmlformats.org/officeDocument/2006/relationships/image" Target="../media/image46.png"/><Relationship Id="rId12" Type="http://schemas.openxmlformats.org/officeDocument/2006/relationships/image" Target="../media/image5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2.png"/><Relationship Id="rId5" Type="http://schemas.openxmlformats.org/officeDocument/2006/relationships/diagramColors" Target="../diagrams/colors3.xml"/><Relationship Id="rId10" Type="http://schemas.openxmlformats.org/officeDocument/2006/relationships/image" Target="../media/image51.png"/><Relationship Id="rId4" Type="http://schemas.openxmlformats.org/officeDocument/2006/relationships/diagramQuickStyle" Target="../diagrams/quickStyle3.xml"/><Relationship Id="rId9"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58.jpg"/><Relationship Id="rId11" Type="http://schemas.openxmlformats.org/officeDocument/2006/relationships/image" Target="../media/image63.png"/><Relationship Id="rId5" Type="http://schemas.openxmlformats.org/officeDocument/2006/relationships/image" Target="../media/image57.jpg"/><Relationship Id="rId10" Type="http://schemas.openxmlformats.org/officeDocument/2006/relationships/image" Target="../media/image62.png"/><Relationship Id="rId4" Type="http://schemas.openxmlformats.org/officeDocument/2006/relationships/image" Target="../media/image56.jpg"/><Relationship Id="rId9" Type="http://schemas.openxmlformats.org/officeDocument/2006/relationships/image" Target="../media/image61.jpg"/></Relationships>
</file>

<file path=ppt/slides/_rels/slide42.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67.jpeg"/></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7.gif"/><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gif"/></Relationships>
</file>

<file path=ppt/slides/_rels/slide57.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hyperlink" Target="http://dingyue.nosdn.127.net/j78dYJ0LPjxa2CHqR4wK8COdRgSKakfsyDoeDMN=BprqV1546747540862.gif" TargetMode="External"/><Relationship Id="rId1" Type="http://schemas.openxmlformats.org/officeDocument/2006/relationships/slideLayout" Target="../slideLayouts/slideLayout2.xml"/><Relationship Id="rId4" Type="http://schemas.openxmlformats.org/officeDocument/2006/relationships/image" Target="../media/image93.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hyperlink" Target="http://www.nytimes.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6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en-US" altLang="zh-CN" dirty="0"/>
              <a:t>The past and present of AI</a:t>
            </a:r>
            <a:endParaRPr lang="zh-CN" altLang="en-US" dirty="0"/>
          </a:p>
        </p:txBody>
      </p:sp>
      <p:sp>
        <p:nvSpPr>
          <p:cNvPr id="3" name="副标题 2"/>
          <p:cNvSpPr>
            <a:spLocks noGrp="1"/>
          </p:cNvSpPr>
          <p:nvPr>
            <p:ph type="subTitle" idx="1"/>
          </p:nvPr>
        </p:nvSpPr>
        <p:spPr>
          <a:xfrm>
            <a:off x="1331640" y="4481860"/>
            <a:ext cx="7010400" cy="1252538"/>
          </a:xfrm>
        </p:spPr>
        <p:txBody>
          <a:bodyPr/>
          <a:lstStyle/>
          <a:p>
            <a:pPr algn="r"/>
            <a:r>
              <a:rPr lang="zh-CN" altLang="en-US" dirty="0"/>
              <a:t>汤斯亮（</a:t>
            </a:r>
            <a:r>
              <a:rPr lang="en-US" altLang="zh-CN" dirty="0" err="1"/>
              <a:t>Siliang</a:t>
            </a:r>
            <a:r>
              <a:rPr lang="en-US" altLang="zh-CN" dirty="0"/>
              <a:t> Tang</a:t>
            </a:r>
            <a:r>
              <a:rPr lang="zh-CN" altLang="en-US" dirty="0"/>
              <a:t>）</a:t>
            </a:r>
            <a:endParaRPr lang="en-US" altLang="zh-CN" dirty="0"/>
          </a:p>
          <a:p>
            <a:pPr algn="r"/>
            <a:r>
              <a:rPr lang="en-US" altLang="zh-CN" dirty="0" err="1"/>
              <a:t>siliang@zju.edu.cn</a:t>
            </a:r>
            <a:endParaRPr lang="zh-CN" altLang="en-US" dirty="0"/>
          </a:p>
        </p:txBody>
      </p:sp>
      <p:pic>
        <p:nvPicPr>
          <p:cNvPr id="1026" name="Picture 2" descr="âhistory of artificial intelligenceâçå¾çæç´¢ç»æ">
            <a:extLst>
              <a:ext uri="{FF2B5EF4-FFF2-40B4-BE49-F238E27FC236}">
                <a16:creationId xmlns:a16="http://schemas.microsoft.com/office/drawing/2014/main" id="{F5987481-C68C-44AD-8478-50A624A2FF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50" b="3698"/>
          <a:stretch/>
        </p:blipFill>
        <p:spPr bwMode="auto">
          <a:xfrm>
            <a:off x="801960" y="2659286"/>
            <a:ext cx="4968552" cy="364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440582"/>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7E5DA-305F-45A8-8AFC-FD5BC7505754}"/>
              </a:ext>
            </a:extLst>
          </p:cNvPr>
          <p:cNvSpPr>
            <a:spLocks noGrp="1"/>
          </p:cNvSpPr>
          <p:nvPr>
            <p:ph type="title"/>
          </p:nvPr>
        </p:nvSpPr>
        <p:spPr/>
        <p:txBody>
          <a:bodyPr/>
          <a:lstStyle/>
          <a:p>
            <a:r>
              <a:rPr lang="en-US" altLang="zh-CN" dirty="0"/>
              <a:t>External forces promoting the AI 2.0</a:t>
            </a:r>
            <a:endParaRPr lang="zh-CN" altLang="en-US" dirty="0"/>
          </a:p>
        </p:txBody>
      </p:sp>
      <p:sp>
        <p:nvSpPr>
          <p:cNvPr id="3" name="内容占位符 2">
            <a:extLst>
              <a:ext uri="{FF2B5EF4-FFF2-40B4-BE49-F238E27FC236}">
                <a16:creationId xmlns:a16="http://schemas.microsoft.com/office/drawing/2014/main" id="{1E8C4295-2A0A-4758-963A-3A16D877C6E7}"/>
              </a:ext>
            </a:extLst>
          </p:cNvPr>
          <p:cNvSpPr>
            <a:spLocks noGrp="1"/>
          </p:cNvSpPr>
          <p:nvPr>
            <p:ph idx="1"/>
          </p:nvPr>
        </p:nvSpPr>
        <p:spPr/>
        <p:txBody>
          <a:bodyPr/>
          <a:lstStyle/>
          <a:p>
            <a:r>
              <a:rPr lang="en-US" altLang="zh-CN" b="1" dirty="0"/>
              <a:t>Third, the goals of AI have undergone great changes</a:t>
            </a:r>
          </a:p>
          <a:p>
            <a:endParaRPr lang="en-US" altLang="zh-CN" b="1" dirty="0"/>
          </a:p>
          <a:p>
            <a:pPr>
              <a:buFont typeface="Wingdings" panose="05000000000000000000" pitchFamily="2" charset="2"/>
              <a:buChar char="u"/>
            </a:pPr>
            <a:r>
              <a:rPr lang="en-US" altLang="zh-CN" dirty="0"/>
              <a:t>transforming from the pursuit of “using a computer to simulate human intelligence” to: </a:t>
            </a:r>
          </a:p>
          <a:p>
            <a:pPr lvl="1">
              <a:buFont typeface="+mj-lt"/>
              <a:buAutoNum type="arabicPeriod"/>
            </a:pPr>
            <a:r>
              <a:rPr lang="en-US" altLang="zh-CN" dirty="0"/>
              <a:t>enhanced hybrid intelligence systems combining machines and humans; </a:t>
            </a:r>
          </a:p>
          <a:p>
            <a:pPr lvl="1">
              <a:buFont typeface="+mj-lt"/>
              <a:buAutoNum type="arabicPeriod"/>
            </a:pPr>
            <a:r>
              <a:rPr lang="en-US" altLang="zh-CN" dirty="0"/>
              <a:t>new crowd intelligence systems organized by machines, humans, and networks; </a:t>
            </a:r>
          </a:p>
          <a:p>
            <a:pPr lvl="1">
              <a:buFont typeface="+mj-lt"/>
              <a:buAutoNum type="arabicPeriod"/>
            </a:pPr>
            <a:r>
              <a:rPr lang="en-US" altLang="zh-CN" dirty="0"/>
              <a:t>more complex intelligence systems, such as intelligent cities combining humans, societies, physics, and cyber systems.</a:t>
            </a:r>
            <a:endParaRPr lang="zh-CN" altLang="en-US" dirty="0"/>
          </a:p>
        </p:txBody>
      </p:sp>
      <p:sp>
        <p:nvSpPr>
          <p:cNvPr id="4" name="页脚占位符 3">
            <a:extLst>
              <a:ext uri="{FF2B5EF4-FFF2-40B4-BE49-F238E27FC236}">
                <a16:creationId xmlns:a16="http://schemas.microsoft.com/office/drawing/2014/main" id="{E0648550-FD73-4EB8-8A53-EFBCEBA8311E}"/>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5DD92BFC-E17B-4C6D-98B6-2AF9F39EDD8C}"/>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10</a:t>
            </a:fld>
            <a:endParaRPr lang="en-US" altLang="zh-CN">
              <a:solidFill>
                <a:srgbClr val="000000"/>
              </a:solidFill>
            </a:endParaRPr>
          </a:p>
        </p:txBody>
      </p:sp>
    </p:spTree>
    <p:extLst>
      <p:ext uri="{BB962C8B-B14F-4D97-AF65-F5344CB8AC3E}">
        <p14:creationId xmlns:p14="http://schemas.microsoft.com/office/powerpoint/2010/main" val="216815519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87396-FEE6-44D6-BC06-6BE99248ACA9}"/>
              </a:ext>
            </a:extLst>
          </p:cNvPr>
          <p:cNvSpPr>
            <a:spLocks noGrp="1"/>
          </p:cNvSpPr>
          <p:nvPr>
            <p:ph type="title"/>
          </p:nvPr>
        </p:nvSpPr>
        <p:spPr/>
        <p:txBody>
          <a:bodyPr/>
          <a:lstStyle/>
          <a:p>
            <a:r>
              <a:rPr lang="en-US" altLang="zh-CN" dirty="0"/>
              <a:t>External forces promoting the AI 2.0</a:t>
            </a:r>
            <a:endParaRPr lang="zh-CN" altLang="en-US" dirty="0"/>
          </a:p>
        </p:txBody>
      </p:sp>
      <p:sp>
        <p:nvSpPr>
          <p:cNvPr id="3" name="内容占位符 2">
            <a:extLst>
              <a:ext uri="{FF2B5EF4-FFF2-40B4-BE49-F238E27FC236}">
                <a16:creationId xmlns:a16="http://schemas.microsoft.com/office/drawing/2014/main" id="{222979E0-781A-479F-94B2-0870B6E6BF6D}"/>
              </a:ext>
            </a:extLst>
          </p:cNvPr>
          <p:cNvSpPr>
            <a:spLocks noGrp="1"/>
          </p:cNvSpPr>
          <p:nvPr>
            <p:ph idx="1"/>
          </p:nvPr>
        </p:nvSpPr>
        <p:spPr/>
        <p:txBody>
          <a:bodyPr/>
          <a:lstStyle/>
          <a:p>
            <a:r>
              <a:rPr lang="en-US" altLang="zh-CN" b="1" dirty="0"/>
              <a:t>Fourth, data resources related to AI are changing</a:t>
            </a:r>
            <a:endParaRPr lang="en-US" altLang="zh-CN" dirty="0"/>
          </a:p>
          <a:p>
            <a:endParaRPr lang="en-US" altLang="zh-CN" dirty="0"/>
          </a:p>
          <a:p>
            <a:pPr>
              <a:buFont typeface="Wingdings" panose="05000000000000000000" pitchFamily="2" charset="2"/>
              <a:buChar char="u"/>
            </a:pPr>
            <a:r>
              <a:rPr lang="en-US" altLang="zh-CN" dirty="0"/>
              <a:t>AI relies upon data-driven algorithms, and gives rise to a new information environment. These calculations will be driven by the increasing amount of big data, sensors and networks, and cross-media information. </a:t>
            </a:r>
          </a:p>
          <a:p>
            <a:pPr>
              <a:buFont typeface="Wingdings" panose="05000000000000000000" pitchFamily="2" charset="2"/>
              <a:buChar char="u"/>
            </a:pPr>
            <a:r>
              <a:rPr lang="en-US" altLang="zh-CN" dirty="0"/>
              <a:t>Therefore, the development of AI related to big data, sensors and networks, and cross-media, with a perceptive and fused intelligence, is an inevitable trend. However, the traditional approach of the Turing test for machine intelligence based on symbols will be challenged.</a:t>
            </a:r>
            <a:endParaRPr lang="zh-CN" altLang="en-US" dirty="0"/>
          </a:p>
        </p:txBody>
      </p:sp>
      <p:sp>
        <p:nvSpPr>
          <p:cNvPr id="4" name="页脚占位符 3">
            <a:extLst>
              <a:ext uri="{FF2B5EF4-FFF2-40B4-BE49-F238E27FC236}">
                <a16:creationId xmlns:a16="http://schemas.microsoft.com/office/drawing/2014/main" id="{A32524AD-BC6A-4846-A777-01A1EDC8F67F}"/>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A1F73846-BF96-4401-B988-A4D4DC2CFFC4}"/>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11</a:t>
            </a:fld>
            <a:endParaRPr lang="en-US" altLang="zh-CN">
              <a:solidFill>
                <a:srgbClr val="000000"/>
              </a:solidFill>
            </a:endParaRPr>
          </a:p>
        </p:txBody>
      </p:sp>
      <p:sp>
        <p:nvSpPr>
          <p:cNvPr id="6" name="矩形 5">
            <a:extLst>
              <a:ext uri="{FF2B5EF4-FFF2-40B4-BE49-F238E27FC236}">
                <a16:creationId xmlns:a16="http://schemas.microsoft.com/office/drawing/2014/main" id="{8148103B-1E9B-4A4B-9E1E-3F3F5443A7BC}"/>
              </a:ext>
            </a:extLst>
          </p:cNvPr>
          <p:cNvSpPr/>
          <p:nvPr/>
        </p:nvSpPr>
        <p:spPr>
          <a:xfrm>
            <a:off x="971600" y="5013176"/>
            <a:ext cx="6840760" cy="707886"/>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These environmental changes will promote significant advancements in AI technology.</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48888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8CC17-86BD-4E7E-9C04-7D6B4A56AF86}"/>
              </a:ext>
            </a:extLst>
          </p:cNvPr>
          <p:cNvSpPr>
            <a:spLocks noGrp="1"/>
          </p:cNvSpPr>
          <p:nvPr>
            <p:ph type="title"/>
          </p:nvPr>
        </p:nvSpPr>
        <p:spPr/>
        <p:txBody>
          <a:bodyPr/>
          <a:lstStyle/>
          <a:p>
            <a:r>
              <a:rPr lang="en-US" altLang="zh-CN" dirty="0"/>
              <a:t>Developing AI 2.0</a:t>
            </a:r>
            <a:endParaRPr lang="zh-CN" altLang="en-US" dirty="0"/>
          </a:p>
        </p:txBody>
      </p:sp>
      <p:sp>
        <p:nvSpPr>
          <p:cNvPr id="4" name="页脚占位符 3">
            <a:extLst>
              <a:ext uri="{FF2B5EF4-FFF2-40B4-BE49-F238E27FC236}">
                <a16:creationId xmlns:a16="http://schemas.microsoft.com/office/drawing/2014/main" id="{51AA3851-FFD4-40E1-A4D1-1BDF217E3EED}"/>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ABD6E897-3F0F-4AA1-8757-D8E561806CBE}"/>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12</a:t>
            </a:fld>
            <a:endParaRPr lang="en-US" altLang="zh-CN">
              <a:solidFill>
                <a:srgbClr val="000000"/>
              </a:solidFill>
            </a:endParaRPr>
          </a:p>
        </p:txBody>
      </p:sp>
      <p:pic>
        <p:nvPicPr>
          <p:cNvPr id="6" name="Picture 2">
            <a:extLst>
              <a:ext uri="{FF2B5EF4-FFF2-40B4-BE49-F238E27FC236}">
                <a16:creationId xmlns:a16="http://schemas.microsoft.com/office/drawing/2014/main" id="{E3621ACC-357B-4CDF-823A-0A5D75ABD0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6738" y="1010237"/>
            <a:ext cx="8001000" cy="5362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048686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8E841-EE94-4AE0-B5C3-6A3FA2B8FE98}"/>
              </a:ext>
            </a:extLst>
          </p:cNvPr>
          <p:cNvSpPr>
            <a:spLocks noGrp="1"/>
          </p:cNvSpPr>
          <p:nvPr>
            <p:ph type="title"/>
          </p:nvPr>
        </p:nvSpPr>
        <p:spPr/>
        <p:txBody>
          <a:bodyPr/>
          <a:lstStyle/>
          <a:p>
            <a:r>
              <a:rPr lang="en-US" altLang="zh-CN" dirty="0"/>
              <a:t>Developing AI 2.0</a:t>
            </a:r>
            <a:endParaRPr lang="zh-CN" altLang="en-US" dirty="0"/>
          </a:p>
        </p:txBody>
      </p:sp>
      <p:sp>
        <p:nvSpPr>
          <p:cNvPr id="3" name="内容占位符 2">
            <a:extLst>
              <a:ext uri="{FF2B5EF4-FFF2-40B4-BE49-F238E27FC236}">
                <a16:creationId xmlns:a16="http://schemas.microsoft.com/office/drawing/2014/main" id="{F2709585-84C5-4774-A868-364EE6795C78}"/>
              </a:ext>
            </a:extLst>
          </p:cNvPr>
          <p:cNvSpPr>
            <a:spLocks noGrp="1"/>
          </p:cNvSpPr>
          <p:nvPr>
            <p:ph idx="1"/>
          </p:nvPr>
        </p:nvSpPr>
        <p:spPr/>
        <p:txBody>
          <a:bodyPr/>
          <a:lstStyle/>
          <a:p>
            <a:r>
              <a:rPr lang="en-US" altLang="zh-CN" dirty="0"/>
              <a:t>Suggested research directions for AI 2.0</a:t>
            </a:r>
          </a:p>
          <a:p>
            <a:endParaRPr lang="en-US" altLang="zh-CN" dirty="0"/>
          </a:p>
          <a:p>
            <a:r>
              <a:rPr lang="en-US" altLang="zh-CN" dirty="0"/>
              <a:t>Big-data-based intelligence</a:t>
            </a:r>
          </a:p>
          <a:p>
            <a:r>
              <a:rPr lang="en-US" altLang="zh-CN" dirty="0"/>
              <a:t>Internet crowd intelligence</a:t>
            </a:r>
          </a:p>
          <a:p>
            <a:r>
              <a:rPr lang="en-US" altLang="zh-CN" dirty="0"/>
              <a:t>Cross-media intelligence</a:t>
            </a:r>
          </a:p>
          <a:p>
            <a:r>
              <a:rPr lang="en-US" altLang="zh-CN" dirty="0"/>
              <a:t>Human-machine hybrid-augmented intelligence</a:t>
            </a:r>
          </a:p>
          <a:p>
            <a:r>
              <a:rPr lang="en-US" altLang="zh-CN" dirty="0"/>
              <a:t>Autonomous-intelligence systems</a:t>
            </a:r>
          </a:p>
          <a:p>
            <a:endParaRPr lang="en-US" altLang="zh-CN" dirty="0"/>
          </a:p>
          <a:p>
            <a:endParaRPr lang="en-US" altLang="zh-CN" dirty="0"/>
          </a:p>
          <a:p>
            <a:endParaRPr lang="zh-CN" altLang="en-US" dirty="0"/>
          </a:p>
        </p:txBody>
      </p:sp>
      <p:sp>
        <p:nvSpPr>
          <p:cNvPr id="4" name="页脚占位符 3">
            <a:extLst>
              <a:ext uri="{FF2B5EF4-FFF2-40B4-BE49-F238E27FC236}">
                <a16:creationId xmlns:a16="http://schemas.microsoft.com/office/drawing/2014/main" id="{A5A326A6-3CDF-480D-9607-9AAFDD62A446}"/>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9A372980-33EF-4560-B29C-A0CBE088566B}"/>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13</a:t>
            </a:fld>
            <a:endParaRPr lang="en-US" altLang="zh-CN">
              <a:solidFill>
                <a:srgbClr val="000000"/>
              </a:solidFill>
            </a:endParaRPr>
          </a:p>
        </p:txBody>
      </p:sp>
    </p:spTree>
    <p:extLst>
      <p:ext uri="{BB962C8B-B14F-4D97-AF65-F5344CB8AC3E}">
        <p14:creationId xmlns:p14="http://schemas.microsoft.com/office/powerpoint/2010/main" val="32947553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BF6EB-2543-48F3-A7D0-5600C076E312}"/>
              </a:ext>
            </a:extLst>
          </p:cNvPr>
          <p:cNvSpPr>
            <a:spLocks noGrp="1"/>
          </p:cNvSpPr>
          <p:nvPr>
            <p:ph type="title"/>
          </p:nvPr>
        </p:nvSpPr>
        <p:spPr/>
        <p:txBody>
          <a:bodyPr/>
          <a:lstStyle/>
          <a:p>
            <a:r>
              <a:rPr lang="en-US" altLang="zh-CN" dirty="0"/>
              <a:t>Developing AI 2.0</a:t>
            </a:r>
            <a:endParaRPr lang="zh-CN" altLang="en-US" dirty="0"/>
          </a:p>
        </p:txBody>
      </p:sp>
      <p:sp>
        <p:nvSpPr>
          <p:cNvPr id="4" name="页脚占位符 3">
            <a:extLst>
              <a:ext uri="{FF2B5EF4-FFF2-40B4-BE49-F238E27FC236}">
                <a16:creationId xmlns:a16="http://schemas.microsoft.com/office/drawing/2014/main" id="{F118D708-E5A3-408A-88EC-D83D39A1EF4C}"/>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D23B62A9-979C-4285-A557-DC7B5AFBF7AB}"/>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14</a:t>
            </a:fld>
            <a:endParaRPr lang="en-US" altLang="zh-CN">
              <a:solidFill>
                <a:srgbClr val="000000"/>
              </a:solidFill>
            </a:endParaRPr>
          </a:p>
        </p:txBody>
      </p:sp>
      <p:pic>
        <p:nvPicPr>
          <p:cNvPr id="6" name="内容占位符 5">
            <a:extLst>
              <a:ext uri="{FF2B5EF4-FFF2-40B4-BE49-F238E27FC236}">
                <a16:creationId xmlns:a16="http://schemas.microsoft.com/office/drawing/2014/main" id="{B4760352-4A7F-4C04-97A0-01D833CC19F5}"/>
              </a:ext>
            </a:extLst>
          </p:cNvPr>
          <p:cNvPicPr>
            <a:picLocks noGrp="1" noChangeAspect="1"/>
          </p:cNvPicPr>
          <p:nvPr>
            <p:ph idx="1"/>
          </p:nvPr>
        </p:nvPicPr>
        <p:blipFill>
          <a:blip r:embed="rId2"/>
          <a:stretch>
            <a:fillRect/>
          </a:stretch>
        </p:blipFill>
        <p:spPr>
          <a:xfrm>
            <a:off x="566738" y="973024"/>
            <a:ext cx="8001000" cy="5437414"/>
          </a:xfrm>
          <a:prstGeom prst="rect">
            <a:avLst/>
          </a:prstGeom>
        </p:spPr>
      </p:pic>
    </p:spTree>
    <p:extLst>
      <p:ext uri="{BB962C8B-B14F-4D97-AF65-F5344CB8AC3E}">
        <p14:creationId xmlns:p14="http://schemas.microsoft.com/office/powerpoint/2010/main" val="368351976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5E61C-BC92-44FE-B61A-A171B8200D08}"/>
              </a:ext>
            </a:extLst>
          </p:cNvPr>
          <p:cNvSpPr>
            <a:spLocks noGrp="1"/>
          </p:cNvSpPr>
          <p:nvPr>
            <p:ph type="title"/>
          </p:nvPr>
        </p:nvSpPr>
        <p:spPr/>
        <p:txBody>
          <a:bodyPr/>
          <a:lstStyle/>
          <a:p>
            <a:r>
              <a:rPr lang="en-US" altLang="zh-CN" dirty="0"/>
              <a:t>Recent Advances in AI</a:t>
            </a:r>
            <a:endParaRPr lang="zh-CN" altLang="en-US" dirty="0"/>
          </a:p>
        </p:txBody>
      </p:sp>
      <p:sp>
        <p:nvSpPr>
          <p:cNvPr id="3" name="文本占位符 2">
            <a:extLst>
              <a:ext uri="{FF2B5EF4-FFF2-40B4-BE49-F238E27FC236}">
                <a16:creationId xmlns:a16="http://schemas.microsoft.com/office/drawing/2014/main" id="{01184F47-8A6C-4C92-9A14-F514B23B8476}"/>
              </a:ext>
            </a:extLst>
          </p:cNvPr>
          <p:cNvSpPr>
            <a:spLocks noGrp="1"/>
          </p:cNvSpPr>
          <p:nvPr>
            <p:ph type="body" idx="1"/>
          </p:nvPr>
        </p:nvSpPr>
        <p:spPr/>
        <p:txBody>
          <a:bodyPr/>
          <a:lstStyle/>
          <a:p>
            <a:r>
              <a:rPr lang="en-US" altLang="zh-CN" dirty="0"/>
              <a:t>Is Turing test for machine intelligence still holds?</a:t>
            </a:r>
            <a:endParaRPr lang="zh-CN" altLang="en-US" dirty="0"/>
          </a:p>
        </p:txBody>
      </p:sp>
    </p:spTree>
    <p:extLst>
      <p:ext uri="{BB962C8B-B14F-4D97-AF65-F5344CB8AC3E}">
        <p14:creationId xmlns:p14="http://schemas.microsoft.com/office/powerpoint/2010/main" val="257888261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Is</a:t>
            </a:r>
            <a:r>
              <a:rPr lang="zh-CN" altLang="en-US" sz="2800" dirty="0"/>
              <a:t> </a:t>
            </a:r>
            <a:r>
              <a:rPr lang="en-US" altLang="zh-CN" sz="2800" dirty="0"/>
              <a:t>Turing test for machine intelligence still holds?</a:t>
            </a:r>
            <a:endParaRPr lang="zh-CN" altLang="en-US" sz="2800" dirty="0">
              <a:latin typeface="Times" panose="02020603050405020304" pitchFamily="18" charset="0"/>
              <a:cs typeface="Times" panose="02020603050405020304" pitchFamily="18" charset="0"/>
            </a:endParaRPr>
          </a:p>
        </p:txBody>
      </p:sp>
      <p:sp>
        <p:nvSpPr>
          <p:cNvPr id="3" name="内容占位符 2"/>
          <p:cNvSpPr>
            <a:spLocks noGrp="1"/>
          </p:cNvSpPr>
          <p:nvPr>
            <p:ph idx="1"/>
          </p:nvPr>
        </p:nvSpPr>
        <p:spPr/>
        <p:txBody>
          <a:bodyPr>
            <a:normAutofit/>
          </a:bodyPr>
          <a:lstStyle/>
          <a:p>
            <a:pPr>
              <a:spcBef>
                <a:spcPts val="1800"/>
              </a:spcBef>
            </a:pPr>
            <a:r>
              <a:rPr lang="zh-CN" altLang="en-US" dirty="0">
                <a:latin typeface="Times" panose="02020603050405020304" pitchFamily="18" charset="0"/>
                <a:cs typeface="Times" panose="02020603050405020304" pitchFamily="18" charset="0"/>
              </a:rPr>
              <a:t>计算机能听懂人话吗？</a:t>
            </a:r>
            <a:r>
              <a:rPr lang="en-US" altLang="zh-CN" dirty="0">
                <a:latin typeface="Times" panose="02020603050405020304" pitchFamily="18" charset="0"/>
                <a:cs typeface="Times" panose="02020603050405020304" pitchFamily="18" charset="0"/>
              </a:rPr>
              <a:t>——</a:t>
            </a:r>
            <a:r>
              <a:rPr lang="zh-CN" altLang="en-US" b="1" dirty="0">
                <a:solidFill>
                  <a:srgbClr val="FF0000"/>
                </a:solidFill>
                <a:latin typeface="Times" panose="02020603050405020304" pitchFamily="18" charset="0"/>
                <a:cs typeface="Times" panose="02020603050405020304" pitchFamily="18" charset="0"/>
              </a:rPr>
              <a:t>语音识别</a:t>
            </a:r>
            <a:endParaRPr lang="en-US" altLang="zh-CN" b="1" dirty="0">
              <a:solidFill>
                <a:srgbClr val="FF0000"/>
              </a:solidFill>
              <a:latin typeface="Times" panose="02020603050405020304" pitchFamily="18" charset="0"/>
              <a:cs typeface="Times" panose="02020603050405020304" pitchFamily="18" charset="0"/>
            </a:endParaRPr>
          </a:p>
          <a:p>
            <a:pPr>
              <a:lnSpc>
                <a:spcPct val="100000"/>
              </a:lnSpc>
              <a:spcBef>
                <a:spcPts val="1800"/>
              </a:spcBef>
            </a:pPr>
            <a:r>
              <a:rPr lang="zh-CN" altLang="en-US" dirty="0">
                <a:latin typeface="Times" panose="02020603050405020304" pitchFamily="18" charset="0"/>
                <a:cs typeface="Times" panose="02020603050405020304" pitchFamily="18" charset="0"/>
              </a:rPr>
              <a:t>计算机能阅读并和美女愉快地聊天吗？</a:t>
            </a:r>
            <a:r>
              <a:rPr lang="en-US" altLang="zh-CN" dirty="0">
                <a:latin typeface="Times" panose="02020603050405020304" pitchFamily="18" charset="0"/>
                <a:cs typeface="Times" panose="02020603050405020304" pitchFamily="18" charset="0"/>
              </a:rPr>
              <a:t>——</a:t>
            </a:r>
            <a:r>
              <a:rPr lang="zh-CN" altLang="en-US" b="1" dirty="0">
                <a:solidFill>
                  <a:srgbClr val="FF0000"/>
                </a:solidFill>
                <a:latin typeface="Times" panose="02020603050405020304" pitchFamily="18" charset="0"/>
                <a:cs typeface="Times" panose="02020603050405020304" pitchFamily="18" charset="0"/>
              </a:rPr>
              <a:t>智能问答</a:t>
            </a:r>
            <a:endParaRPr lang="en-US" altLang="zh-CN" b="1" dirty="0">
              <a:solidFill>
                <a:srgbClr val="FF0000"/>
              </a:solidFill>
              <a:latin typeface="Times" panose="02020603050405020304" pitchFamily="18" charset="0"/>
              <a:cs typeface="Times" panose="02020603050405020304" pitchFamily="18" charset="0"/>
            </a:endParaRPr>
          </a:p>
          <a:p>
            <a:pPr>
              <a:lnSpc>
                <a:spcPct val="100000"/>
              </a:lnSpc>
              <a:spcBef>
                <a:spcPts val="1800"/>
              </a:spcBef>
            </a:pPr>
            <a:r>
              <a:rPr lang="zh-CN" altLang="en-US" dirty="0">
                <a:latin typeface="Times" panose="02020603050405020304" pitchFamily="18" charset="0"/>
                <a:cs typeface="Times" panose="02020603050405020304" pitchFamily="18" charset="0"/>
              </a:rPr>
              <a:t>计算机能看懂图像并且理解电影吗？</a:t>
            </a:r>
            <a:r>
              <a:rPr lang="en-US" altLang="zh-CN" dirty="0">
                <a:latin typeface="Times" panose="02020603050405020304" pitchFamily="18" charset="0"/>
                <a:cs typeface="Times" panose="02020603050405020304" pitchFamily="18" charset="0"/>
              </a:rPr>
              <a:t>——</a:t>
            </a:r>
            <a:r>
              <a:rPr lang="zh-CN" altLang="en-US" b="1" dirty="0">
                <a:solidFill>
                  <a:srgbClr val="FF0000"/>
                </a:solidFill>
                <a:latin typeface="Times" panose="02020603050405020304" pitchFamily="18" charset="0"/>
                <a:cs typeface="Times" panose="02020603050405020304" pitchFamily="18" charset="0"/>
              </a:rPr>
              <a:t>语义理解</a:t>
            </a:r>
            <a:endParaRPr lang="en-US" altLang="zh-CN" b="1" dirty="0">
              <a:solidFill>
                <a:srgbClr val="FF0000"/>
              </a:solidFill>
              <a:latin typeface="Times" panose="02020603050405020304" pitchFamily="18" charset="0"/>
              <a:cs typeface="Times" panose="02020603050405020304" pitchFamily="18" charset="0"/>
            </a:endParaRPr>
          </a:p>
          <a:p>
            <a:pPr>
              <a:lnSpc>
                <a:spcPct val="100000"/>
              </a:lnSpc>
              <a:spcBef>
                <a:spcPts val="1800"/>
              </a:spcBef>
            </a:pPr>
            <a:r>
              <a:rPr lang="zh-CN" altLang="en-US" dirty="0">
                <a:latin typeface="Times" panose="02020603050405020304" pitchFamily="18" charset="0"/>
                <a:cs typeface="Times" panose="02020603050405020304" pitchFamily="18" charset="0"/>
              </a:rPr>
              <a:t>计算机能创作文字、图像或者进行艺术设计吗？</a:t>
            </a:r>
            <a:r>
              <a:rPr lang="en-US" altLang="zh-CN" dirty="0">
                <a:latin typeface="Times" panose="02020603050405020304" pitchFamily="18" charset="0"/>
                <a:cs typeface="Times" panose="02020603050405020304" pitchFamily="18" charset="0"/>
              </a:rPr>
              <a:t>——</a:t>
            </a:r>
            <a:r>
              <a:rPr lang="zh-CN" altLang="en-US" b="1" dirty="0">
                <a:solidFill>
                  <a:srgbClr val="FF0000"/>
                </a:solidFill>
                <a:latin typeface="Times" panose="02020603050405020304" pitchFamily="18" charset="0"/>
                <a:cs typeface="Times" panose="02020603050405020304" pitchFamily="18" charset="0"/>
              </a:rPr>
              <a:t>内容创作</a:t>
            </a:r>
            <a:endParaRPr lang="en-US" altLang="zh-CN" b="1" dirty="0">
              <a:solidFill>
                <a:srgbClr val="FF0000"/>
              </a:solidFill>
              <a:latin typeface="Times" panose="02020603050405020304" pitchFamily="18" charset="0"/>
              <a:cs typeface="Times" panose="02020603050405020304" pitchFamily="18" charset="0"/>
            </a:endParaRPr>
          </a:p>
          <a:p>
            <a:pPr>
              <a:spcBef>
                <a:spcPts val="1800"/>
              </a:spcBef>
            </a:pPr>
            <a:endParaRPr lang="en-US" altLang="zh-CN" dirty="0">
              <a:latin typeface="Times" panose="02020603050405020304" pitchFamily="18" charset="0"/>
              <a:cs typeface="Times" panose="02020603050405020304" pitchFamily="18" charset="0"/>
            </a:endParaRPr>
          </a:p>
          <a:p>
            <a:pPr>
              <a:spcBef>
                <a:spcPts val="1800"/>
              </a:spcBef>
            </a:pPr>
            <a:r>
              <a:rPr lang="zh-CN" altLang="en-US" dirty="0">
                <a:latin typeface="Times" panose="02020603050405020304" pitchFamily="18" charset="0"/>
                <a:cs typeface="Times" panose="02020603050405020304" pitchFamily="18" charset="0"/>
              </a:rPr>
              <a:t>计算机可以下棋、打游戏吗？</a:t>
            </a:r>
            <a:endParaRPr lang="en-US" altLang="zh-CN" dirty="0">
              <a:latin typeface="Times" panose="02020603050405020304" pitchFamily="18" charset="0"/>
              <a:cs typeface="Times" panose="02020603050405020304" pitchFamily="18" charset="0"/>
            </a:endParaRPr>
          </a:p>
          <a:p>
            <a:pPr>
              <a:spcBef>
                <a:spcPts val="1800"/>
              </a:spcBef>
            </a:pPr>
            <a:r>
              <a:rPr lang="zh-CN" altLang="en-US" dirty="0">
                <a:latin typeface="Times" panose="02020603050405020304" pitchFamily="18" charset="0"/>
                <a:cs typeface="Times" panose="02020603050405020304" pitchFamily="18" charset="0"/>
              </a:rPr>
              <a:t>计算机可以帮人类看病吗？</a:t>
            </a:r>
            <a:endParaRPr lang="en-US" altLang="zh-CN" dirty="0">
              <a:latin typeface="Times" panose="02020603050405020304" pitchFamily="18" charset="0"/>
              <a:cs typeface="Times" panose="02020603050405020304" pitchFamily="18" charset="0"/>
            </a:endParaRPr>
          </a:p>
          <a:p>
            <a:pPr>
              <a:spcBef>
                <a:spcPts val="1800"/>
              </a:spcBef>
            </a:pPr>
            <a:r>
              <a:rPr lang="zh-CN" altLang="en-US" dirty="0">
                <a:latin typeface="Times" panose="02020603050405020304" pitchFamily="18" charset="0"/>
                <a:cs typeface="Times" panose="02020603050405020304" pitchFamily="18" charset="0"/>
              </a:rPr>
              <a:t>计算机可以考上浙江大学吗？</a:t>
            </a:r>
            <a:endParaRPr lang="en-US" altLang="zh-CN" dirty="0">
              <a:latin typeface="Times" panose="02020603050405020304" pitchFamily="18" charset="0"/>
              <a:cs typeface="Times" panose="02020603050405020304" pitchFamily="18" charset="0"/>
            </a:endParaRPr>
          </a:p>
          <a:p>
            <a:pPr>
              <a:spcBef>
                <a:spcPts val="1800"/>
              </a:spcBef>
            </a:pPr>
            <a:r>
              <a:rPr lang="en-US" altLang="zh-CN" dirty="0">
                <a:latin typeface="Times" panose="02020603050405020304" pitchFamily="18" charset="0"/>
                <a:cs typeface="Times" panose="02020603050405020304" pitchFamily="18" charset="0"/>
              </a:rPr>
              <a:t>…… </a:t>
            </a:r>
            <a:endParaRPr lang="zh-CN" altLang="en-US" dirty="0">
              <a:latin typeface="Times" panose="02020603050405020304" pitchFamily="18" charset="0"/>
              <a:cs typeface="Times" panose="02020603050405020304" pitchFamily="18" charset="0"/>
            </a:endParaRPr>
          </a:p>
        </p:txBody>
      </p:sp>
      <p:sp>
        <p:nvSpPr>
          <p:cNvPr id="4" name="右大括号 3"/>
          <p:cNvSpPr/>
          <p:nvPr/>
        </p:nvSpPr>
        <p:spPr>
          <a:xfrm>
            <a:off x="8028384" y="997744"/>
            <a:ext cx="203200" cy="184785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panose="02020603050405020304" pitchFamily="18" charset="0"/>
              <a:cs typeface="Times" panose="02020603050405020304" pitchFamily="18" charset="0"/>
            </a:endParaRPr>
          </a:p>
        </p:txBody>
      </p:sp>
      <p:sp>
        <p:nvSpPr>
          <p:cNvPr id="5" name="文本框 4"/>
          <p:cNvSpPr txBox="1"/>
          <p:nvPr/>
        </p:nvSpPr>
        <p:spPr>
          <a:xfrm>
            <a:off x="8492360" y="735757"/>
            <a:ext cx="492443" cy="2242858"/>
          </a:xfrm>
          <a:prstGeom prst="rect">
            <a:avLst/>
          </a:prstGeom>
          <a:noFill/>
        </p:spPr>
        <p:txBody>
          <a:bodyPr wrap="none" rtlCol="0">
            <a:spAutoFit/>
          </a:bodyPr>
          <a:lstStyle/>
          <a:p>
            <a:pPr>
              <a:lnSpc>
                <a:spcPct val="150000"/>
              </a:lnSpc>
            </a:pPr>
            <a:r>
              <a:rPr lang="zh-CN" altLang="en-US" sz="2400" b="1" dirty="0">
                <a:solidFill>
                  <a:srgbClr val="FF0000"/>
                </a:solidFill>
                <a:latin typeface="Times" panose="02020603050405020304" pitchFamily="18" charset="0"/>
                <a:ea typeface="微软雅黑" panose="020B0503020204020204" pitchFamily="34" charset="-122"/>
                <a:cs typeface="Times" panose="02020603050405020304" pitchFamily="18" charset="0"/>
              </a:rPr>
              <a:t>听</a:t>
            </a:r>
            <a:endParaRPr lang="en-US" altLang="zh-CN" sz="2400" b="1" dirty="0">
              <a:solidFill>
                <a:srgbClr val="FF0000"/>
              </a:solidFill>
              <a:latin typeface="Times" panose="02020603050405020304" pitchFamily="18" charset="0"/>
              <a:ea typeface="微软雅黑" panose="020B0503020204020204" pitchFamily="34" charset="-122"/>
              <a:cs typeface="Times" panose="02020603050405020304" pitchFamily="18" charset="0"/>
            </a:endParaRPr>
          </a:p>
          <a:p>
            <a:pPr>
              <a:lnSpc>
                <a:spcPct val="150000"/>
              </a:lnSpc>
            </a:pPr>
            <a:r>
              <a:rPr lang="zh-CN" altLang="en-US" sz="2400" b="1" dirty="0">
                <a:solidFill>
                  <a:srgbClr val="FF0000"/>
                </a:solidFill>
                <a:latin typeface="Times" panose="02020603050405020304" pitchFamily="18" charset="0"/>
                <a:ea typeface="微软雅黑" panose="020B0503020204020204" pitchFamily="34" charset="-122"/>
                <a:cs typeface="Times" panose="02020603050405020304" pitchFamily="18" charset="0"/>
              </a:rPr>
              <a:t>说</a:t>
            </a:r>
            <a:endParaRPr lang="en-US" altLang="zh-CN" sz="2400" b="1" dirty="0">
              <a:solidFill>
                <a:srgbClr val="FF0000"/>
              </a:solidFill>
              <a:latin typeface="Times" panose="02020603050405020304" pitchFamily="18" charset="0"/>
              <a:ea typeface="微软雅黑" panose="020B0503020204020204" pitchFamily="34" charset="-122"/>
              <a:cs typeface="Times" panose="02020603050405020304" pitchFamily="18" charset="0"/>
            </a:endParaRPr>
          </a:p>
          <a:p>
            <a:pPr>
              <a:lnSpc>
                <a:spcPct val="150000"/>
              </a:lnSpc>
            </a:pPr>
            <a:r>
              <a:rPr lang="zh-CN" altLang="en-US" sz="2400" b="1" dirty="0">
                <a:solidFill>
                  <a:srgbClr val="FF0000"/>
                </a:solidFill>
                <a:latin typeface="Times" panose="02020603050405020304" pitchFamily="18" charset="0"/>
                <a:ea typeface="微软雅黑" panose="020B0503020204020204" pitchFamily="34" charset="-122"/>
                <a:cs typeface="Times" panose="02020603050405020304" pitchFamily="18" charset="0"/>
              </a:rPr>
              <a:t>看</a:t>
            </a:r>
            <a:endParaRPr lang="en-US" altLang="zh-CN" sz="2400" b="1" dirty="0">
              <a:solidFill>
                <a:srgbClr val="FF0000"/>
              </a:solidFill>
              <a:latin typeface="Times" panose="02020603050405020304" pitchFamily="18" charset="0"/>
              <a:ea typeface="微软雅黑" panose="020B0503020204020204" pitchFamily="34" charset="-122"/>
              <a:cs typeface="Times" panose="02020603050405020304" pitchFamily="18" charset="0"/>
            </a:endParaRPr>
          </a:p>
          <a:p>
            <a:pPr>
              <a:lnSpc>
                <a:spcPct val="150000"/>
              </a:lnSpc>
            </a:pPr>
            <a:r>
              <a:rPr lang="zh-CN" altLang="en-US" sz="2400" b="1" dirty="0">
                <a:solidFill>
                  <a:srgbClr val="FF0000"/>
                </a:solidFill>
                <a:latin typeface="Times" panose="02020603050405020304" pitchFamily="18" charset="0"/>
                <a:ea typeface="微软雅黑" panose="020B0503020204020204" pitchFamily="34" charset="-122"/>
                <a:cs typeface="Times" panose="02020603050405020304" pitchFamily="18" charset="0"/>
              </a:rPr>
              <a:t>写</a:t>
            </a:r>
          </a:p>
        </p:txBody>
      </p:sp>
      <p:sp>
        <p:nvSpPr>
          <p:cNvPr id="6" name="右大括号 5"/>
          <p:cNvSpPr/>
          <p:nvPr/>
        </p:nvSpPr>
        <p:spPr>
          <a:xfrm>
            <a:off x="4860032" y="3645024"/>
            <a:ext cx="196849" cy="1765300"/>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panose="02020603050405020304" pitchFamily="18" charset="0"/>
              <a:cs typeface="Times" panose="02020603050405020304" pitchFamily="18" charset="0"/>
            </a:endParaRPr>
          </a:p>
        </p:txBody>
      </p:sp>
      <p:sp>
        <p:nvSpPr>
          <p:cNvPr id="7" name="文本框 6"/>
          <p:cNvSpPr txBox="1"/>
          <p:nvPr/>
        </p:nvSpPr>
        <p:spPr>
          <a:xfrm>
            <a:off x="5247807" y="4137834"/>
            <a:ext cx="2339102" cy="580865"/>
          </a:xfrm>
          <a:prstGeom prst="rect">
            <a:avLst/>
          </a:prstGeom>
          <a:noFill/>
        </p:spPr>
        <p:txBody>
          <a:bodyPr wrap="none" rtlCol="0">
            <a:spAutoFit/>
          </a:bodyPr>
          <a:lstStyle/>
          <a:p>
            <a:pPr>
              <a:lnSpc>
                <a:spcPct val="150000"/>
              </a:lnSpc>
            </a:pPr>
            <a:r>
              <a:rPr lang="zh-CN" altLang="en-US" sz="2400" b="1" dirty="0">
                <a:solidFill>
                  <a:srgbClr val="FF0000"/>
                </a:solidFill>
                <a:latin typeface="Times" panose="02020603050405020304" pitchFamily="18" charset="0"/>
                <a:ea typeface="微软雅黑" panose="020B0503020204020204" pitchFamily="34" charset="-122"/>
                <a:cs typeface="Times" panose="02020603050405020304" pitchFamily="18" charset="0"/>
              </a:rPr>
              <a:t>复杂推理与决策</a:t>
            </a:r>
          </a:p>
        </p:txBody>
      </p:sp>
    </p:spTree>
    <p:extLst>
      <p:ext uri="{BB962C8B-B14F-4D97-AF65-F5344CB8AC3E}">
        <p14:creationId xmlns:p14="http://schemas.microsoft.com/office/powerpoint/2010/main" val="1674888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Hearing</a:t>
            </a:r>
            <a:endParaRPr lang="zh-CN" altLang="en-US" dirty="0"/>
          </a:p>
        </p:txBody>
      </p:sp>
      <p:sp>
        <p:nvSpPr>
          <p:cNvPr id="3" name="内容占位符 2"/>
          <p:cNvSpPr>
            <a:spLocks noGrp="1"/>
          </p:cNvSpPr>
          <p:nvPr>
            <p:ph idx="1"/>
          </p:nvPr>
        </p:nvSpPr>
        <p:spPr/>
        <p:txBody>
          <a:bodyPr/>
          <a:lstStyle/>
          <a:p>
            <a:r>
              <a:rPr lang="en-US" altLang="zh-CN" dirty="0"/>
              <a:t>Can</a:t>
            </a:r>
            <a:r>
              <a:rPr lang="zh-CN" altLang="en-US" dirty="0"/>
              <a:t> </a:t>
            </a:r>
            <a:r>
              <a:rPr lang="en-US" altLang="zh-CN" dirty="0"/>
              <a:t>AI</a:t>
            </a:r>
            <a:r>
              <a:rPr lang="zh-CN" altLang="en-US" dirty="0"/>
              <a:t> </a:t>
            </a:r>
            <a:r>
              <a:rPr lang="en-US" altLang="zh-CN" dirty="0"/>
              <a:t>understand</a:t>
            </a:r>
            <a:r>
              <a:rPr lang="zh-CN" altLang="en-US" dirty="0"/>
              <a:t> </a:t>
            </a:r>
            <a:r>
              <a:rPr lang="en-US" altLang="zh-CN" dirty="0"/>
              <a:t>voices?</a:t>
            </a:r>
          </a:p>
          <a:p>
            <a:r>
              <a:rPr lang="en-US" altLang="zh-CN" dirty="0"/>
              <a:t>Voice Recognition</a:t>
            </a:r>
          </a:p>
          <a:p>
            <a:pPr lvl="1"/>
            <a:r>
              <a:rPr lang="zh-CN" altLang="en-US" dirty="0"/>
              <a:t>口音的多样性</a:t>
            </a:r>
            <a:r>
              <a:rPr lang="en-US" altLang="zh-CN" dirty="0"/>
              <a:t>——</a:t>
            </a:r>
            <a:r>
              <a:rPr lang="zh-CN" altLang="en-US" dirty="0"/>
              <a:t>比如“浙普”</a:t>
            </a:r>
            <a:endParaRPr lang="en-US" altLang="zh-CN" dirty="0"/>
          </a:p>
          <a:p>
            <a:pPr lvl="1"/>
            <a:r>
              <a:rPr lang="zh-CN" altLang="en-US" dirty="0"/>
              <a:t>同音多义词</a:t>
            </a:r>
          </a:p>
        </p:txBody>
      </p:sp>
      <p:grpSp>
        <p:nvGrpSpPr>
          <p:cNvPr id="8" name="组合 7"/>
          <p:cNvGrpSpPr/>
          <p:nvPr/>
        </p:nvGrpSpPr>
        <p:grpSpPr>
          <a:xfrm>
            <a:off x="323528" y="2730664"/>
            <a:ext cx="8669734" cy="1923034"/>
            <a:chOff x="971550" y="1762817"/>
            <a:chExt cx="10668000" cy="2366270"/>
          </a:xfrm>
        </p:grpSpPr>
        <p:pic>
          <p:nvPicPr>
            <p:cNvPr id="6" name="图片 5"/>
            <p:cNvPicPr>
              <a:picLocks noChangeAspect="1"/>
            </p:cNvPicPr>
            <p:nvPr/>
          </p:nvPicPr>
          <p:blipFill>
            <a:blip r:embed="rId2"/>
            <a:stretch>
              <a:fillRect/>
            </a:stretch>
          </p:blipFill>
          <p:spPr>
            <a:xfrm>
              <a:off x="971550" y="1762817"/>
              <a:ext cx="10668000" cy="2366270"/>
            </a:xfrm>
            <a:prstGeom prst="rect">
              <a:avLst/>
            </a:prstGeom>
          </p:spPr>
        </p:pic>
        <p:sp>
          <p:nvSpPr>
            <p:cNvPr id="7" name="矩形 6"/>
            <p:cNvSpPr/>
            <p:nvPr/>
          </p:nvSpPr>
          <p:spPr>
            <a:xfrm>
              <a:off x="1025525" y="2945952"/>
              <a:ext cx="1533525" cy="514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242566" y="4921415"/>
            <a:ext cx="2631421"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小明要去医院</a:t>
            </a:r>
            <a:r>
              <a:rPr lang="zh-CN" altLang="en-US" sz="2000" dirty="0">
                <a:solidFill>
                  <a:srgbClr val="FF0000"/>
                </a:solidFill>
                <a:latin typeface="微软雅黑" panose="020B0503020204020204" pitchFamily="34" charset="-122"/>
                <a:ea typeface="微软雅黑" panose="020B0503020204020204" pitchFamily="34" charset="-122"/>
              </a:rPr>
              <a:t>治病。</a:t>
            </a:r>
            <a:endParaRPr lang="en-US" altLang="zh-CN" sz="2000" dirty="0">
              <a:solidFill>
                <a:srgbClr val="FF0000"/>
              </a:solidFill>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睡眠不好会</a:t>
            </a:r>
            <a:r>
              <a:rPr lang="zh-CN" altLang="en-US" sz="2000" dirty="0">
                <a:solidFill>
                  <a:srgbClr val="FF0000"/>
                </a:solidFill>
                <a:latin typeface="微软雅黑" panose="020B0503020204020204" pitchFamily="34" charset="-122"/>
                <a:ea typeface="微软雅黑" panose="020B0503020204020204" pitchFamily="34" charset="-122"/>
              </a:rPr>
              <a:t>致病。</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543110" y="4897737"/>
            <a:ext cx="2682816"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小明要去医院</a:t>
            </a:r>
            <a:r>
              <a:rPr lang="zh-CN" altLang="en-US" sz="2000" dirty="0">
                <a:solidFill>
                  <a:srgbClr val="FF0000"/>
                </a:solidFill>
                <a:latin typeface="微软雅黑" panose="020B0503020204020204" pitchFamily="34" charset="-122"/>
                <a:ea typeface="微软雅黑" panose="020B0503020204020204" pitchFamily="34" charset="-122"/>
              </a:rPr>
              <a:t>致病。</a:t>
            </a:r>
            <a:endParaRPr lang="en-US" altLang="zh-CN" sz="2000" dirty="0">
              <a:solidFill>
                <a:srgbClr val="FF0000"/>
              </a:solidFill>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睡眠不好会</a:t>
            </a:r>
            <a:r>
              <a:rPr lang="zh-CN" altLang="en-US" sz="2000" dirty="0">
                <a:solidFill>
                  <a:srgbClr val="FF0000"/>
                </a:solidFill>
                <a:latin typeface="微软雅黑" panose="020B0503020204020204" pitchFamily="34" charset="-122"/>
                <a:ea typeface="微软雅黑" panose="020B0503020204020204" pitchFamily="34" charset="-122"/>
              </a:rPr>
              <a:t>治病。</a:t>
            </a:r>
          </a:p>
        </p:txBody>
      </p:sp>
      <p:pic>
        <p:nvPicPr>
          <p:cNvPr id="6146" name="Picture 2" descr="https://timgsa.baidu.com/timg?image&amp;quality=80&amp;size=b9999_10000&amp;sec=1497338850675&amp;di=fb196e327c5e3cebcd50f7b76550d966&amp;imgtype=0&amp;src=http%3A%2F%2Fwww.rsdown.cn%2Fd%2Ffile%2Fp%2F2017-03-19%2F564272c8965b2fd8a0134c308aabac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038" y="4820020"/>
            <a:ext cx="1139547" cy="113954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6208394" y="4881961"/>
            <a:ext cx="2784868"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借助</a:t>
            </a:r>
            <a:r>
              <a:rPr lang="zh-CN" altLang="en-US" sz="2000" b="1" dirty="0">
                <a:solidFill>
                  <a:srgbClr val="FF0000"/>
                </a:solidFill>
                <a:latin typeface="微软雅黑" panose="020B0503020204020204" pitchFamily="34" charset="-122"/>
                <a:ea typeface="微软雅黑" panose="020B0503020204020204" pitchFamily="34" charset="-122"/>
              </a:rPr>
              <a:t>上下文的理解</a:t>
            </a:r>
            <a:r>
              <a:rPr lang="zh-CN" altLang="en-US" sz="2000" dirty="0">
                <a:latin typeface="微软雅黑" panose="020B0503020204020204" pitchFamily="34" charset="-122"/>
                <a:ea typeface="微软雅黑" panose="020B0503020204020204" pitchFamily="34" charset="-122"/>
              </a:rPr>
              <a:t>来保证语音识别结果的正确性</a:t>
            </a:r>
          </a:p>
        </p:txBody>
      </p:sp>
    </p:spTree>
    <p:extLst>
      <p:ext uri="{BB962C8B-B14F-4D97-AF65-F5344CB8AC3E}">
        <p14:creationId xmlns:p14="http://schemas.microsoft.com/office/powerpoint/2010/main" val="33342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Hearing</a:t>
            </a:r>
            <a:endParaRPr lang="zh-CN" altLang="en-US" dirty="0"/>
          </a:p>
        </p:txBody>
      </p:sp>
      <p:sp>
        <p:nvSpPr>
          <p:cNvPr id="3" name="内容占位符 2"/>
          <p:cNvSpPr>
            <a:spLocks noGrp="1"/>
          </p:cNvSpPr>
          <p:nvPr>
            <p:ph idx="1"/>
          </p:nvPr>
        </p:nvSpPr>
        <p:spPr/>
        <p:txBody>
          <a:bodyPr/>
          <a:lstStyle/>
          <a:p>
            <a:r>
              <a:rPr lang="en-US" altLang="zh-CN" dirty="0"/>
              <a:t>Some commercial products</a:t>
            </a:r>
            <a:endParaRPr lang="zh-CN" altLang="en-US" dirty="0"/>
          </a:p>
        </p:txBody>
      </p:sp>
      <p:pic>
        <p:nvPicPr>
          <p:cNvPr id="9218" name="Picture 2" descr="https://timgsa.baidu.com/timg?image&amp;quality=80&amp;size=b9999_10000&amp;sec=1497340303708&amp;di=c4b066d8b0159b66f6e4df41f1858ca0&amp;imgtype=0&amp;src=http%3A%2F%2Fimg.sonews.com%2F31293%2Farticle%2Fueditor%2F09df754d4ae226c1b9cb9e5abc2d31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76" y="2299249"/>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3927401" y="2268764"/>
            <a:ext cx="5010224" cy="2985959"/>
          </a:xfrm>
          <a:prstGeom prst="rect">
            <a:avLst/>
          </a:prstGeom>
        </p:spPr>
      </p:pic>
    </p:spTree>
    <p:extLst>
      <p:ext uri="{BB962C8B-B14F-4D97-AF65-F5344CB8AC3E}">
        <p14:creationId xmlns:p14="http://schemas.microsoft.com/office/powerpoint/2010/main" val="3964757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8ACDE-9BA9-4062-9692-30035C849AB1}"/>
              </a:ext>
            </a:extLst>
          </p:cNvPr>
          <p:cNvSpPr>
            <a:spLocks noGrp="1"/>
          </p:cNvSpPr>
          <p:nvPr>
            <p:ph type="title"/>
          </p:nvPr>
        </p:nvSpPr>
        <p:spPr/>
        <p:txBody>
          <a:bodyPr/>
          <a:lstStyle/>
          <a:p>
            <a:r>
              <a:rPr lang="en-US" altLang="zh-CN" dirty="0"/>
              <a:t>Hearing</a:t>
            </a:r>
            <a:endParaRPr lang="zh-CN" altLang="en-US" dirty="0"/>
          </a:p>
        </p:txBody>
      </p:sp>
      <p:sp>
        <p:nvSpPr>
          <p:cNvPr id="3" name="内容占位符 2">
            <a:extLst>
              <a:ext uri="{FF2B5EF4-FFF2-40B4-BE49-F238E27FC236}">
                <a16:creationId xmlns:a16="http://schemas.microsoft.com/office/drawing/2014/main" id="{8FDEA53F-1D94-4BFE-BC66-5CD138D84B82}"/>
              </a:ext>
            </a:extLst>
          </p:cNvPr>
          <p:cNvSpPr>
            <a:spLocks noGrp="1"/>
          </p:cNvSpPr>
          <p:nvPr>
            <p:ph idx="1"/>
          </p:nvPr>
        </p:nvSpPr>
        <p:spPr/>
        <p:txBody>
          <a:bodyPr/>
          <a:lstStyle/>
          <a:p>
            <a:r>
              <a:rPr lang="en-US" altLang="zh-CN" dirty="0"/>
              <a:t>Intelligent speakers</a:t>
            </a:r>
            <a:endParaRPr lang="zh-CN" altLang="en-US" dirty="0"/>
          </a:p>
        </p:txBody>
      </p:sp>
      <p:pic>
        <p:nvPicPr>
          <p:cNvPr id="3074" name="Picture 2" descr="https://timgsa.baidu.com/timg?image&amp;quality=80&amp;size=b9999_10000&amp;sec=1554809834910&amp;di=7f5ed2422cfac36c1e1cb1425cd93258&amp;imgtype=0&amp;src=http%3A%2F%2Fp0.ifengimg.com%2Fpmop%2F2018%2F0613%2FACDB210A69FFFC90E425149D20FEEA96DB215636_size189_w670_h355.jpeg">
            <a:extLst>
              <a:ext uri="{FF2B5EF4-FFF2-40B4-BE49-F238E27FC236}">
                <a16:creationId xmlns:a16="http://schemas.microsoft.com/office/drawing/2014/main" id="{2E7D7321-7522-4BB4-A61C-3710FCABE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305" y="2276872"/>
            <a:ext cx="3818432" cy="20231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54809826385&amp;di=dc18f8368dd61caa8361ce9beb8bc1ac&amp;imgtype=0&amp;src=http%3A%2F%2Ffilecloud.kepu.gov.cn%2Fkepufile%2Fimg%2FEHYHR5tY8MR2AQT4jfpf5dwnsNhs3Fkr.jpg%3Fx-oss-process%3Dstyle%2Fkepu">
            <a:extLst>
              <a:ext uri="{FF2B5EF4-FFF2-40B4-BE49-F238E27FC236}">
                <a16:creationId xmlns:a16="http://schemas.microsoft.com/office/drawing/2014/main" id="{3E9D9797-D0CF-4CBE-A75D-D3DE738EF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988840"/>
            <a:ext cx="4327327" cy="24361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F24554BD-4932-4372-8779-8C80C227C8E7}"/>
              </a:ext>
            </a:extLst>
          </p:cNvPr>
          <p:cNvSpPr/>
          <p:nvPr/>
        </p:nvSpPr>
        <p:spPr>
          <a:xfrm>
            <a:off x="2150272" y="4626336"/>
            <a:ext cx="817853" cy="369332"/>
          </a:xfrm>
          <a:prstGeom prst="rect">
            <a:avLst/>
          </a:prstGeom>
        </p:spPr>
        <p:txBody>
          <a:bodyPr wrap="none">
            <a:spAutoFit/>
          </a:bodyPr>
          <a:lstStyle/>
          <a:p>
            <a:r>
              <a:rPr lang="en-US" altLang="zh-CN" dirty="0"/>
              <a:t>Alexa</a:t>
            </a:r>
            <a:endParaRPr lang="zh-CN" altLang="en-US" dirty="0"/>
          </a:p>
        </p:txBody>
      </p:sp>
      <p:sp>
        <p:nvSpPr>
          <p:cNvPr id="9" name="矩形 8">
            <a:extLst>
              <a:ext uri="{FF2B5EF4-FFF2-40B4-BE49-F238E27FC236}">
                <a16:creationId xmlns:a16="http://schemas.microsoft.com/office/drawing/2014/main" id="{143F4A0B-31D0-4828-B5D0-689F504B52F9}"/>
              </a:ext>
            </a:extLst>
          </p:cNvPr>
          <p:cNvSpPr/>
          <p:nvPr/>
        </p:nvSpPr>
        <p:spPr>
          <a:xfrm>
            <a:off x="6303594" y="4626336"/>
            <a:ext cx="646331" cy="369332"/>
          </a:xfrm>
          <a:prstGeom prst="rect">
            <a:avLst/>
          </a:prstGeom>
        </p:spPr>
        <p:txBody>
          <a:bodyPr wrap="none">
            <a:spAutoFit/>
          </a:bodyPr>
          <a:lstStyle/>
          <a:p>
            <a:r>
              <a:rPr lang="zh-CN" altLang="en-US" dirty="0"/>
              <a:t>小度</a:t>
            </a:r>
          </a:p>
        </p:txBody>
      </p:sp>
    </p:spTree>
    <p:extLst>
      <p:ext uri="{BB962C8B-B14F-4D97-AF65-F5344CB8AC3E}">
        <p14:creationId xmlns:p14="http://schemas.microsoft.com/office/powerpoint/2010/main" val="3485430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Introduction</a:t>
            </a:r>
            <a:endParaRPr lang="zh-CN" altLang="en-US" dirty="0"/>
          </a:p>
        </p:txBody>
      </p:sp>
      <p:pic>
        <p:nvPicPr>
          <p:cNvPr id="5" name="内容占位符 4">
            <a:extLst>
              <a:ext uri="{FF2B5EF4-FFF2-40B4-BE49-F238E27FC236}">
                <a16:creationId xmlns:a16="http://schemas.microsoft.com/office/drawing/2014/main" id="{BBD5A6C7-26FA-4353-A3B6-D89E91788DC5}"/>
              </a:ext>
            </a:extLst>
          </p:cNvPr>
          <p:cNvPicPr>
            <a:picLocks noGrp="1" noChangeAspect="1"/>
          </p:cNvPicPr>
          <p:nvPr>
            <p:ph idx="1"/>
          </p:nvPr>
        </p:nvPicPr>
        <p:blipFill>
          <a:blip r:embed="rId2"/>
          <a:stretch>
            <a:fillRect/>
          </a:stretch>
        </p:blipFill>
        <p:spPr>
          <a:xfrm>
            <a:off x="566738" y="1621176"/>
            <a:ext cx="8001000" cy="4141110"/>
          </a:xfrm>
          <a:prstGeom prst="rect">
            <a:avLst/>
          </a:prstGeom>
        </p:spPr>
      </p:pic>
    </p:spTree>
    <p:extLst>
      <p:ext uri="{BB962C8B-B14F-4D97-AF65-F5344CB8AC3E}">
        <p14:creationId xmlns:p14="http://schemas.microsoft.com/office/powerpoint/2010/main" val="2436107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A51A9-CD2C-4884-9746-08822AB11E01}"/>
              </a:ext>
            </a:extLst>
          </p:cNvPr>
          <p:cNvSpPr>
            <a:spLocks noGrp="1"/>
          </p:cNvSpPr>
          <p:nvPr>
            <p:ph type="title"/>
          </p:nvPr>
        </p:nvSpPr>
        <p:spPr/>
        <p:txBody>
          <a:bodyPr/>
          <a:lstStyle/>
          <a:p>
            <a:r>
              <a:rPr lang="en-US" altLang="zh-CN" dirty="0"/>
              <a:t>Speaking</a:t>
            </a:r>
            <a:endParaRPr lang="zh-CN" altLang="en-US" dirty="0"/>
          </a:p>
        </p:txBody>
      </p:sp>
      <p:sp>
        <p:nvSpPr>
          <p:cNvPr id="3" name="内容占位符 2">
            <a:extLst>
              <a:ext uri="{FF2B5EF4-FFF2-40B4-BE49-F238E27FC236}">
                <a16:creationId xmlns:a16="http://schemas.microsoft.com/office/drawing/2014/main" id="{9E68C6F6-D483-4CFC-9EED-B94C455A3C9E}"/>
              </a:ext>
            </a:extLst>
          </p:cNvPr>
          <p:cNvSpPr>
            <a:spLocks noGrp="1"/>
          </p:cNvSpPr>
          <p:nvPr>
            <p:ph idx="1"/>
          </p:nvPr>
        </p:nvSpPr>
        <p:spPr/>
        <p:txBody>
          <a:bodyPr/>
          <a:lstStyle/>
          <a:p>
            <a:r>
              <a:rPr lang="en-US" altLang="zh-CN" dirty="0"/>
              <a:t>Can AI speak?</a:t>
            </a:r>
          </a:p>
          <a:p>
            <a:pPr lvl="1"/>
            <a:r>
              <a:rPr lang="en-US" altLang="zh-CN" dirty="0"/>
              <a:t>Speech synthesis</a:t>
            </a:r>
            <a:endParaRPr lang="zh-CN" altLang="en-US" dirty="0"/>
          </a:p>
        </p:txBody>
      </p:sp>
      <p:sp>
        <p:nvSpPr>
          <p:cNvPr id="4" name="矩形 3">
            <a:extLst>
              <a:ext uri="{FF2B5EF4-FFF2-40B4-BE49-F238E27FC236}">
                <a16:creationId xmlns:a16="http://schemas.microsoft.com/office/drawing/2014/main" id="{48FCCFA0-2BC4-4250-9CEC-7FC528BE1105}"/>
              </a:ext>
            </a:extLst>
          </p:cNvPr>
          <p:cNvSpPr/>
          <p:nvPr/>
        </p:nvSpPr>
        <p:spPr>
          <a:xfrm>
            <a:off x="464958" y="6112926"/>
            <a:ext cx="8204560" cy="307777"/>
          </a:xfrm>
          <a:prstGeom prst="rect">
            <a:avLst/>
          </a:prstGeom>
        </p:spPr>
        <p:txBody>
          <a:bodyPr wrap="square">
            <a:spAutoFit/>
          </a:bodyPr>
          <a:lstStyle/>
          <a:p>
            <a:r>
              <a:rPr lang="en-US" altLang="zh-CN" sz="1400" dirty="0"/>
              <a:t>https://deepmind.com/blog/wavenet-generative-model-raw-audio/</a:t>
            </a:r>
            <a:endParaRPr lang="zh-CN" altLang="en-US" sz="1400" dirty="0"/>
          </a:p>
        </p:txBody>
      </p:sp>
      <p:grpSp>
        <p:nvGrpSpPr>
          <p:cNvPr id="6" name="组合 5">
            <a:extLst>
              <a:ext uri="{FF2B5EF4-FFF2-40B4-BE49-F238E27FC236}">
                <a16:creationId xmlns:a16="http://schemas.microsoft.com/office/drawing/2014/main" id="{6FE3646A-B55C-45BB-94A9-A3F372E44251}"/>
              </a:ext>
            </a:extLst>
          </p:cNvPr>
          <p:cNvGrpSpPr/>
          <p:nvPr/>
        </p:nvGrpSpPr>
        <p:grpSpPr>
          <a:xfrm>
            <a:off x="471896" y="1911208"/>
            <a:ext cx="8656080" cy="2148893"/>
            <a:chOff x="-771712" y="2167373"/>
            <a:chExt cx="11088408" cy="2752725"/>
          </a:xfrm>
        </p:grpSpPr>
        <p:pic>
          <p:nvPicPr>
            <p:cNvPr id="1026" name="Picture 2" descr="Wave animation">
              <a:extLst>
                <a:ext uri="{FF2B5EF4-FFF2-40B4-BE49-F238E27FC236}">
                  <a16:creationId xmlns:a16="http://schemas.microsoft.com/office/drawing/2014/main" id="{911A8F22-9099-4818-9E45-7246C01AD9E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1712" y="2167373"/>
              <a:ext cx="542925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chitecture animation">
              <a:extLst>
                <a:ext uri="{FF2B5EF4-FFF2-40B4-BE49-F238E27FC236}">
                  <a16:creationId xmlns:a16="http://schemas.microsoft.com/office/drawing/2014/main" id="{DB5AF8D2-8DCA-4368-9762-AFD033F6DA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87446" y="2295960"/>
              <a:ext cx="5429250" cy="24955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矩形 4">
            <a:extLst>
              <a:ext uri="{FF2B5EF4-FFF2-40B4-BE49-F238E27FC236}">
                <a16:creationId xmlns:a16="http://schemas.microsoft.com/office/drawing/2014/main" id="{F2590F20-DBC4-483C-87BD-A2DF2E0AFF3F}"/>
              </a:ext>
            </a:extLst>
          </p:cNvPr>
          <p:cNvSpPr/>
          <p:nvPr/>
        </p:nvSpPr>
        <p:spPr>
          <a:xfrm>
            <a:off x="4079256" y="4594094"/>
            <a:ext cx="1261884" cy="461665"/>
          </a:xfrm>
          <a:prstGeom prst="rect">
            <a:avLst/>
          </a:prstGeom>
        </p:spPr>
        <p:txBody>
          <a:bodyPr wrap="none">
            <a:spAutoFit/>
          </a:bodyPr>
          <a:lstStyle/>
          <a:p>
            <a:r>
              <a:rPr lang="en-US" altLang="zh-CN" sz="2400" b="1" dirty="0" err="1">
                <a:latin typeface="Times New Roman" panose="02020603050405020304" pitchFamily="18" charset="0"/>
                <a:cs typeface="Times New Roman" panose="02020603050405020304" pitchFamily="18" charset="0"/>
              </a:rPr>
              <a:t>wavenet</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254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Language Understanding</a:t>
            </a:r>
            <a:endParaRPr lang="zh-CN" altLang="en-US" dirty="0"/>
          </a:p>
        </p:txBody>
      </p:sp>
      <p:sp>
        <p:nvSpPr>
          <p:cNvPr id="3" name="内容占位符 2"/>
          <p:cNvSpPr>
            <a:spLocks noGrp="1"/>
          </p:cNvSpPr>
          <p:nvPr>
            <p:ph idx="1"/>
          </p:nvPr>
        </p:nvSpPr>
        <p:spPr/>
        <p:txBody>
          <a:bodyPr/>
          <a:lstStyle/>
          <a:p>
            <a:r>
              <a:rPr lang="en-US" altLang="zh-CN" dirty="0"/>
              <a:t>Can AI understand languages?</a:t>
            </a:r>
          </a:p>
          <a:p>
            <a:r>
              <a:rPr lang="zh-CN" altLang="en-US" dirty="0"/>
              <a:t>计算机智能问答</a:t>
            </a:r>
            <a:r>
              <a:rPr lang="en-US" altLang="zh-CN" dirty="0"/>
              <a:t>/</a:t>
            </a:r>
            <a:r>
              <a:rPr lang="zh-CN" altLang="en-US" dirty="0"/>
              <a:t>聊天：自然语言处理技术</a:t>
            </a:r>
            <a:r>
              <a:rPr lang="en-US" altLang="zh-CN" dirty="0"/>
              <a:t>——</a:t>
            </a:r>
            <a:r>
              <a:rPr lang="en-US" altLang="zh-CN" dirty="0">
                <a:solidFill>
                  <a:srgbClr val="FF0000"/>
                </a:solidFill>
              </a:rPr>
              <a:t>Natural Language Processing</a:t>
            </a:r>
            <a:r>
              <a:rPr lang="zh-CN" altLang="en-US" dirty="0">
                <a:solidFill>
                  <a:srgbClr val="FF0000"/>
                </a:solidFill>
              </a:rPr>
              <a:t>（</a:t>
            </a:r>
            <a:r>
              <a:rPr lang="en-US" altLang="zh-CN" dirty="0">
                <a:solidFill>
                  <a:srgbClr val="FF0000"/>
                </a:solidFill>
              </a:rPr>
              <a:t>NLP</a:t>
            </a:r>
            <a:r>
              <a:rPr lang="zh-CN" altLang="en-US" dirty="0">
                <a:solidFill>
                  <a:srgbClr val="FF0000"/>
                </a:solidFill>
              </a:rPr>
              <a:t>）</a:t>
            </a:r>
            <a:endParaRPr lang="en-US" altLang="zh-CN" dirty="0">
              <a:solidFill>
                <a:srgbClr val="FF0000"/>
              </a:solidFill>
            </a:endParaRPr>
          </a:p>
          <a:p>
            <a:pPr lvl="1"/>
            <a:r>
              <a:rPr lang="zh-CN" altLang="en-US" dirty="0"/>
              <a:t>自然语言：指人类使用的语言，如汉语、英语等</a:t>
            </a:r>
            <a:endParaRPr lang="en-US" altLang="zh-CN" dirty="0"/>
          </a:p>
          <a:p>
            <a:pPr lvl="1"/>
            <a:r>
              <a:rPr lang="zh-CN" altLang="en-US" dirty="0"/>
              <a:t>人类历史上以语言文字记形式记载和流传的知识占</a:t>
            </a:r>
            <a:r>
              <a:rPr lang="zh-CN" altLang="en-US" dirty="0">
                <a:solidFill>
                  <a:srgbClr val="FF0000"/>
                </a:solidFill>
              </a:rPr>
              <a:t>知识总量的</a:t>
            </a:r>
            <a:r>
              <a:rPr lang="en-US" altLang="zh-CN" dirty="0">
                <a:solidFill>
                  <a:srgbClr val="FF0000"/>
                </a:solidFill>
              </a:rPr>
              <a:t>80%</a:t>
            </a:r>
            <a:r>
              <a:rPr lang="zh-CN" altLang="en-US" dirty="0">
                <a:solidFill>
                  <a:srgbClr val="FF0000"/>
                </a:solidFill>
              </a:rPr>
              <a:t>以上</a:t>
            </a:r>
            <a:endParaRPr lang="en-US" altLang="zh-CN" dirty="0">
              <a:solidFill>
                <a:srgbClr val="FF0000"/>
              </a:solidFill>
            </a:endParaRPr>
          </a:p>
          <a:p>
            <a:pPr lvl="1"/>
            <a:endParaRPr lang="zh-CN" altLang="en-US" dirty="0"/>
          </a:p>
        </p:txBody>
      </p:sp>
      <p:pic>
        <p:nvPicPr>
          <p:cNvPr id="4" name="图片 3"/>
          <p:cNvPicPr>
            <a:picLocks noChangeAspect="1"/>
          </p:cNvPicPr>
          <p:nvPr/>
        </p:nvPicPr>
        <p:blipFill>
          <a:blip r:embed="rId2"/>
          <a:stretch>
            <a:fillRect/>
          </a:stretch>
        </p:blipFill>
        <p:spPr>
          <a:xfrm>
            <a:off x="1015318" y="3573016"/>
            <a:ext cx="7103839" cy="1687339"/>
          </a:xfrm>
          <a:prstGeom prst="rect">
            <a:avLst/>
          </a:prstGeom>
        </p:spPr>
      </p:pic>
    </p:spTree>
    <p:extLst>
      <p:ext uri="{BB962C8B-B14F-4D97-AF65-F5344CB8AC3E}">
        <p14:creationId xmlns:p14="http://schemas.microsoft.com/office/powerpoint/2010/main" val="1051476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Language Understanding</a:t>
            </a:r>
            <a:endParaRPr lang="zh-CN" altLang="en-US" dirty="0"/>
          </a:p>
        </p:txBody>
      </p:sp>
      <p:sp>
        <p:nvSpPr>
          <p:cNvPr id="3" name="内容占位符 2"/>
          <p:cNvSpPr>
            <a:spLocks noGrp="1"/>
          </p:cNvSpPr>
          <p:nvPr>
            <p:ph idx="1"/>
          </p:nvPr>
        </p:nvSpPr>
        <p:spPr/>
        <p:txBody>
          <a:bodyPr/>
          <a:lstStyle/>
          <a:p>
            <a:r>
              <a:rPr lang="zh-CN" altLang="en-US" dirty="0"/>
              <a:t>自然语言处理的难点是什么？</a:t>
            </a:r>
            <a:endParaRPr lang="en-US" altLang="zh-CN" dirty="0"/>
          </a:p>
          <a:p>
            <a:pPr lvl="1"/>
            <a:r>
              <a:rPr lang="zh-CN" altLang="en-US" dirty="0"/>
              <a:t>无法象处理人工语言那样，写出一个</a:t>
            </a:r>
            <a:r>
              <a:rPr lang="zh-CN" altLang="en-US" dirty="0">
                <a:solidFill>
                  <a:srgbClr val="FF0000"/>
                </a:solidFill>
              </a:rPr>
              <a:t>完备的、有限的规则系统</a:t>
            </a:r>
            <a:r>
              <a:rPr lang="zh-CN" altLang="en-US" dirty="0"/>
              <a:t>来进行定义和描述，自然语言的规则很少没有意外</a:t>
            </a:r>
            <a:endParaRPr lang="en-US" altLang="zh-CN" dirty="0"/>
          </a:p>
          <a:p>
            <a:pPr lvl="1"/>
            <a:r>
              <a:rPr lang="zh-CN" altLang="en-US" dirty="0"/>
              <a:t>自然语言中有大量的歧义现象</a:t>
            </a:r>
            <a:endParaRPr lang="en-US" altLang="zh-CN" dirty="0"/>
          </a:p>
        </p:txBody>
      </p:sp>
      <p:pic>
        <p:nvPicPr>
          <p:cNvPr id="4" name="图片 3"/>
          <p:cNvPicPr>
            <a:picLocks noChangeAspect="1"/>
          </p:cNvPicPr>
          <p:nvPr/>
        </p:nvPicPr>
        <p:blipFill>
          <a:blip r:embed="rId2"/>
          <a:stretch>
            <a:fillRect/>
          </a:stretch>
        </p:blipFill>
        <p:spPr>
          <a:xfrm>
            <a:off x="620688" y="2492896"/>
            <a:ext cx="8121650" cy="3757778"/>
          </a:xfrm>
          <a:prstGeom prst="rect">
            <a:avLst/>
          </a:prstGeom>
        </p:spPr>
      </p:pic>
    </p:spTree>
    <p:extLst>
      <p:ext uri="{BB962C8B-B14F-4D97-AF65-F5344CB8AC3E}">
        <p14:creationId xmlns:p14="http://schemas.microsoft.com/office/powerpoint/2010/main" val="3399616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Language Understanding</a:t>
            </a:r>
            <a:endParaRPr lang="zh-CN" altLang="en-US" dirty="0"/>
          </a:p>
        </p:txBody>
      </p:sp>
      <p:sp>
        <p:nvSpPr>
          <p:cNvPr id="3" name="内容占位符 2"/>
          <p:cNvSpPr>
            <a:spLocks noGrp="1"/>
          </p:cNvSpPr>
          <p:nvPr>
            <p:ph idx="1"/>
          </p:nvPr>
        </p:nvSpPr>
        <p:spPr/>
        <p:txBody>
          <a:bodyPr/>
          <a:lstStyle/>
          <a:p>
            <a:r>
              <a:rPr lang="zh-CN" altLang="en-US" dirty="0"/>
              <a:t>自然语言处理的难点是什么？</a:t>
            </a:r>
            <a:endParaRPr lang="en-US" altLang="zh-CN" dirty="0"/>
          </a:p>
          <a:p>
            <a:pPr lvl="1"/>
            <a:r>
              <a:rPr lang="zh-CN" altLang="en-US" dirty="0"/>
              <a:t>自然语言的理解不仅和语言本身的规律有关，还和</a:t>
            </a:r>
            <a:r>
              <a:rPr lang="zh-CN" altLang="en-US" dirty="0">
                <a:solidFill>
                  <a:srgbClr val="C00000"/>
                </a:solidFill>
              </a:rPr>
              <a:t>语言之外的知识（例如常识）</a:t>
            </a:r>
            <a:r>
              <a:rPr lang="zh-CN" altLang="en-US" dirty="0"/>
              <a:t>有关，语言理解产生歧义本质上是知识缺乏的表现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我们需要构建一个庞大的知识库来支持自然语言的</a:t>
            </a:r>
            <a:r>
              <a:rPr lang="zh-CN" altLang="en-US" dirty="0">
                <a:solidFill>
                  <a:srgbClr val="C00000"/>
                </a:solidFill>
              </a:rPr>
              <a:t>理解与消歧</a:t>
            </a:r>
          </a:p>
          <a:p>
            <a:pPr lvl="2"/>
            <a:r>
              <a:rPr lang="zh-CN" altLang="en-US" sz="1800" dirty="0">
                <a:solidFill>
                  <a:srgbClr val="C00000"/>
                </a:solidFill>
              </a:rPr>
              <a:t>手工构建与维护困难</a:t>
            </a:r>
          </a:p>
          <a:p>
            <a:pPr lvl="2"/>
            <a:r>
              <a:rPr lang="zh-CN" altLang="en-US" sz="1800" dirty="0">
                <a:solidFill>
                  <a:srgbClr val="C00000"/>
                </a:solidFill>
              </a:rPr>
              <a:t>计算机自动学习</a:t>
            </a:r>
          </a:p>
          <a:p>
            <a:pPr lvl="1"/>
            <a:endParaRPr lang="zh-CN" altLang="en-US" dirty="0"/>
          </a:p>
        </p:txBody>
      </p:sp>
      <p:pic>
        <p:nvPicPr>
          <p:cNvPr id="4" name="图片 3"/>
          <p:cNvPicPr>
            <a:picLocks noChangeAspect="1"/>
          </p:cNvPicPr>
          <p:nvPr/>
        </p:nvPicPr>
        <p:blipFill>
          <a:blip r:embed="rId2"/>
          <a:stretch>
            <a:fillRect/>
          </a:stretch>
        </p:blipFill>
        <p:spPr>
          <a:xfrm>
            <a:off x="1475656" y="3320033"/>
            <a:ext cx="5884863" cy="1064357"/>
          </a:xfrm>
          <a:prstGeom prst="rect">
            <a:avLst/>
          </a:prstGeom>
        </p:spPr>
      </p:pic>
      <p:sp>
        <p:nvSpPr>
          <p:cNvPr id="5" name="矩形 4"/>
          <p:cNvSpPr/>
          <p:nvPr/>
        </p:nvSpPr>
        <p:spPr>
          <a:xfrm>
            <a:off x="2483768" y="2656997"/>
            <a:ext cx="4356514" cy="461665"/>
          </a:xfrm>
          <a:prstGeom prst="rect">
            <a:avLst/>
          </a:prstGeom>
        </p:spPr>
        <p:txBody>
          <a:bodyPr wrap="none">
            <a:spAutoFit/>
          </a:bodyPr>
          <a:lstStyle/>
          <a:p>
            <a:r>
              <a:rPr lang="en-US" altLang="zh-CN"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Tiger</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wins second US Open title!</a:t>
            </a:r>
          </a:p>
        </p:txBody>
      </p:sp>
    </p:spTree>
    <p:extLst>
      <p:ext uri="{BB962C8B-B14F-4D97-AF65-F5344CB8AC3E}">
        <p14:creationId xmlns:p14="http://schemas.microsoft.com/office/powerpoint/2010/main" val="3446136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Language Understanding</a:t>
            </a:r>
            <a:endParaRPr lang="zh-CN" altLang="en-US" dirty="0"/>
          </a:p>
        </p:txBody>
      </p:sp>
      <p:sp>
        <p:nvSpPr>
          <p:cNvPr id="3" name="内容占位符 2"/>
          <p:cNvSpPr>
            <a:spLocks noGrp="1"/>
          </p:cNvSpPr>
          <p:nvPr>
            <p:ph idx="1"/>
          </p:nvPr>
        </p:nvSpPr>
        <p:spPr/>
        <p:txBody>
          <a:bodyPr/>
          <a:lstStyle/>
          <a:p>
            <a:r>
              <a:rPr lang="zh-CN" altLang="en-US" dirty="0"/>
              <a:t>自然语言处理的难点是什么？</a:t>
            </a:r>
            <a:endParaRPr lang="en-US" altLang="zh-CN" dirty="0"/>
          </a:p>
          <a:p>
            <a:pPr lvl="1"/>
            <a:r>
              <a:rPr lang="zh-CN" altLang="en-US" dirty="0"/>
              <a:t>同样的语义有不同形式的表达</a:t>
            </a:r>
          </a:p>
        </p:txBody>
      </p:sp>
      <p:sp>
        <p:nvSpPr>
          <p:cNvPr id="4" name="矩形 3"/>
          <p:cNvSpPr/>
          <p:nvPr/>
        </p:nvSpPr>
        <p:spPr>
          <a:xfrm>
            <a:off x="791764" y="2058343"/>
            <a:ext cx="3518912" cy="2000548"/>
          </a:xfrm>
          <a:prstGeom prst="rect">
            <a:avLst/>
          </a:prstGeom>
        </p:spPr>
        <p:txBody>
          <a:bodyPr wrap="none">
            <a:spAutoFit/>
          </a:bodyPr>
          <a:lstStyle/>
          <a:p>
            <a:r>
              <a:rPr lang="zh-CN" altLang="en-US"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高考报名</a:t>
            </a:r>
            <a:r>
              <a:rPr lang="zh-CN" altLang="en-US"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需要提交什么材料？</a:t>
            </a:r>
            <a:endParaRPr lang="en-US" altLang="zh-CN"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高考报名</a:t>
            </a:r>
            <a:r>
              <a:rPr lang="zh-CN" altLang="en-US"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要交什么？</a:t>
            </a:r>
            <a:endParaRPr lang="en-US" altLang="zh-CN"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高考报名</a:t>
            </a:r>
            <a:r>
              <a:rPr lang="zh-CN" altLang="en-US"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要准备什么资料？</a:t>
            </a:r>
            <a:endParaRPr lang="en-US" altLang="zh-CN"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高考报名</a:t>
            </a:r>
            <a:r>
              <a:rPr lang="zh-CN" altLang="en-US"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需要哪些东西？</a:t>
            </a:r>
            <a:endParaRPr lang="en-US" altLang="zh-CN"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高考报名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5" name="矩形 4"/>
          <p:cNvSpPr/>
          <p:nvPr/>
        </p:nvSpPr>
        <p:spPr>
          <a:xfrm>
            <a:off x="791764" y="4422278"/>
            <a:ext cx="2492990" cy="2000548"/>
          </a:xfrm>
          <a:prstGeom prst="rect">
            <a:avLst/>
          </a:prstGeom>
        </p:spPr>
        <p:txBody>
          <a:bodyPr wrap="none">
            <a:spAutoFit/>
          </a:bodyPr>
          <a:lstStyle/>
          <a:p>
            <a:r>
              <a:rPr lang="zh-CN" altLang="en-US"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u="sng"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高考志愿</a:t>
            </a:r>
            <a:r>
              <a:rPr lang="zh-CN" altLang="en-US"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怎么填？</a:t>
            </a:r>
            <a:endParaRPr lang="en-US" altLang="zh-CN"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高考志愿</a:t>
            </a:r>
            <a:r>
              <a:rPr lang="zh-CN" altLang="en-US"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怎么报？</a:t>
            </a:r>
            <a:endParaRPr lang="en-US" altLang="zh-CN"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高考志愿</a:t>
            </a:r>
            <a:r>
              <a:rPr lang="zh-CN" altLang="en-US"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如何填报？</a:t>
            </a:r>
            <a:endParaRPr lang="en-US" altLang="zh-CN"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高考志愿</a:t>
            </a:r>
            <a:r>
              <a:rPr lang="zh-CN" altLang="en-US" sz="2000" dirty="0">
                <a:solidFill>
                  <a:srgbClr val="00B0F0"/>
                </a:solidFill>
                <a:latin typeface="Times New Roman" panose="02020603050405020304" pitchFamily="18" charset="0"/>
                <a:ea typeface="微软雅黑" panose="020B0503020204020204" pitchFamily="34" charset="-122"/>
                <a:cs typeface="Times New Roman" panose="02020603050405020304" pitchFamily="18" charset="0"/>
              </a:rPr>
              <a:t>怎么搞？</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高考志愿</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026" name="Picture 2" descr="https://ss0.bdstatic.com/94oJfD_bAAcT8t7mm9GUKT-xh_/timg?image&amp;quality=100&amp;size=b4000_4000&amp;sec=1497344253&amp;di=0e17db3d6be2907a0d83cf9b8684235b&amp;src=http://a2.att.hudong.com/82/38/203005424935501398763820352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641" y="2233267"/>
            <a:ext cx="2467059" cy="365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66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0DA4E-6143-4095-A91B-D6C9C55BEE7A}"/>
              </a:ext>
            </a:extLst>
          </p:cNvPr>
          <p:cNvSpPr>
            <a:spLocks noGrp="1"/>
          </p:cNvSpPr>
          <p:nvPr>
            <p:ph type="title"/>
          </p:nvPr>
        </p:nvSpPr>
        <p:spPr/>
        <p:txBody>
          <a:bodyPr/>
          <a:lstStyle/>
          <a:p>
            <a:r>
              <a:rPr lang="en-US" altLang="zh-CN" dirty="0"/>
              <a:t>Conversation</a:t>
            </a:r>
            <a:endParaRPr lang="zh-CN" altLang="en-US" dirty="0"/>
          </a:p>
        </p:txBody>
      </p:sp>
      <p:sp>
        <p:nvSpPr>
          <p:cNvPr id="3" name="内容占位符 2">
            <a:extLst>
              <a:ext uri="{FF2B5EF4-FFF2-40B4-BE49-F238E27FC236}">
                <a16:creationId xmlns:a16="http://schemas.microsoft.com/office/drawing/2014/main" id="{7175CFC8-B9C2-4C66-BB56-09A1CFB7D931}"/>
              </a:ext>
            </a:extLst>
          </p:cNvPr>
          <p:cNvSpPr>
            <a:spLocks noGrp="1"/>
          </p:cNvSpPr>
          <p:nvPr>
            <p:ph idx="1"/>
          </p:nvPr>
        </p:nvSpPr>
        <p:spPr/>
        <p:txBody>
          <a:bodyPr>
            <a:normAutofit/>
          </a:bodyPr>
          <a:lstStyle/>
          <a:p>
            <a:r>
              <a:rPr lang="en-US" altLang="zh-CN" dirty="0"/>
              <a:t>Joseph </a:t>
            </a:r>
            <a:r>
              <a:rPr lang="en-US" altLang="zh-CN" dirty="0" err="1"/>
              <a:t>Weizenbaum’s</a:t>
            </a:r>
            <a:r>
              <a:rPr lang="en-US" altLang="zh-CN" dirty="0"/>
              <a:t> ELIZA (1966)</a:t>
            </a:r>
          </a:p>
          <a:p>
            <a:pPr lvl="1"/>
            <a:r>
              <a:rPr lang="en-US" altLang="zh-CN" b="1" dirty="0">
                <a:solidFill>
                  <a:srgbClr val="0070C0"/>
                </a:solidFill>
              </a:rPr>
              <a:t>ELIZA:</a:t>
            </a:r>
            <a:r>
              <a:rPr lang="en-US" altLang="zh-CN" dirty="0"/>
              <a:t>	</a:t>
            </a:r>
            <a:r>
              <a:rPr lang="en-US" altLang="zh-CN" dirty="0">
                <a:solidFill>
                  <a:srgbClr val="0070C0"/>
                </a:solidFill>
              </a:rPr>
              <a:t>What is bothering you?</a:t>
            </a:r>
          </a:p>
          <a:p>
            <a:pPr lvl="1"/>
            <a:r>
              <a:rPr lang="en-US" altLang="zh-CN" b="1" dirty="0">
                <a:solidFill>
                  <a:srgbClr val="00B050"/>
                </a:solidFill>
              </a:rPr>
              <a:t>User:</a:t>
            </a:r>
            <a:r>
              <a:rPr lang="en-US" altLang="zh-CN" dirty="0"/>
              <a:t>	</a:t>
            </a:r>
            <a:r>
              <a:rPr lang="en-US" altLang="zh-CN" dirty="0">
                <a:solidFill>
                  <a:srgbClr val="00B050"/>
                </a:solidFill>
              </a:rPr>
              <a:t>I feel sad all the time</a:t>
            </a:r>
          </a:p>
          <a:p>
            <a:pPr lvl="1"/>
            <a:r>
              <a:rPr lang="en-US" altLang="zh-CN" b="1" dirty="0">
                <a:solidFill>
                  <a:srgbClr val="0070C0"/>
                </a:solidFill>
              </a:rPr>
              <a:t>ELIZA:	</a:t>
            </a:r>
            <a:r>
              <a:rPr lang="en-US" altLang="zh-CN" dirty="0">
                <a:solidFill>
                  <a:srgbClr val="0070C0"/>
                </a:solidFill>
              </a:rPr>
              <a:t>Why do you feel sad all the time? </a:t>
            </a:r>
          </a:p>
          <a:p>
            <a:pPr lvl="1"/>
            <a:r>
              <a:rPr lang="en-US" altLang="zh-CN" b="1" dirty="0">
                <a:solidFill>
                  <a:srgbClr val="00B050"/>
                </a:solidFill>
              </a:rPr>
              <a:t>User:</a:t>
            </a:r>
            <a:r>
              <a:rPr lang="en-US" altLang="zh-CN" dirty="0"/>
              <a:t>	</a:t>
            </a:r>
            <a:r>
              <a:rPr lang="en-US" altLang="zh-CN" dirty="0">
                <a:solidFill>
                  <a:srgbClr val="00B050"/>
                </a:solidFill>
              </a:rPr>
              <a:t>I don’t get along with my parents. </a:t>
            </a:r>
          </a:p>
          <a:p>
            <a:pPr lvl="1"/>
            <a:r>
              <a:rPr lang="en-US" altLang="zh-CN" b="1" dirty="0">
                <a:solidFill>
                  <a:srgbClr val="0070C0"/>
                </a:solidFill>
              </a:rPr>
              <a:t>ELIZA:</a:t>
            </a:r>
            <a:r>
              <a:rPr lang="en-US" altLang="zh-CN" dirty="0"/>
              <a:t>	</a:t>
            </a:r>
            <a:r>
              <a:rPr lang="en-US" altLang="zh-CN" dirty="0">
                <a:solidFill>
                  <a:srgbClr val="0070C0"/>
                </a:solidFill>
              </a:rPr>
              <a:t>Tell me about your parents.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7" name="Picture 2" descr="C:\Users\dell\Downloads\ELIZA_conversation.jpg">
            <a:extLst>
              <a:ext uri="{FF2B5EF4-FFF2-40B4-BE49-F238E27FC236}">
                <a16:creationId xmlns:a16="http://schemas.microsoft.com/office/drawing/2014/main" id="{01BB34DC-91A3-4C9A-80B7-F2278A7FB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3062302"/>
            <a:ext cx="4580155" cy="322471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136EB8EA-4711-4FA6-B0C3-7677D31E73BA}"/>
              </a:ext>
            </a:extLst>
          </p:cNvPr>
          <p:cNvSpPr/>
          <p:nvPr/>
        </p:nvSpPr>
        <p:spPr>
          <a:xfrm>
            <a:off x="557635" y="6535236"/>
            <a:ext cx="2969083" cy="276999"/>
          </a:xfrm>
          <a:prstGeom prst="rect">
            <a:avLst/>
          </a:prstGeom>
        </p:spPr>
        <p:txBody>
          <a:bodyPr wrap="none">
            <a:spAutoFit/>
          </a:bodyPr>
          <a:lstStyle/>
          <a:p>
            <a:r>
              <a:rPr lang="en-US" altLang="zh-CN" sz="1200" dirty="0"/>
              <a:t>https://en.wikipedia.org/wiki/ELIZA</a:t>
            </a:r>
          </a:p>
        </p:txBody>
      </p:sp>
    </p:spTree>
    <p:extLst>
      <p:ext uri="{BB962C8B-B14F-4D97-AF65-F5344CB8AC3E}">
        <p14:creationId xmlns:p14="http://schemas.microsoft.com/office/powerpoint/2010/main" val="207156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Conversation</a:t>
            </a:r>
            <a:endParaRPr lang="zh-CN" altLang="en-US" dirty="0"/>
          </a:p>
        </p:txBody>
      </p:sp>
      <p:sp>
        <p:nvSpPr>
          <p:cNvPr id="3" name="内容占位符 2"/>
          <p:cNvSpPr>
            <a:spLocks noGrp="1"/>
          </p:cNvSpPr>
          <p:nvPr>
            <p:ph idx="1"/>
          </p:nvPr>
        </p:nvSpPr>
        <p:spPr/>
        <p:txBody>
          <a:bodyPr/>
          <a:lstStyle/>
          <a:p>
            <a:r>
              <a:rPr lang="en-US" altLang="zh-CN" dirty="0">
                <a:latin typeface="Times" panose="02020603050405020304" pitchFamily="18" charset="0"/>
                <a:cs typeface="Times" panose="02020603050405020304" pitchFamily="18" charset="0"/>
              </a:rPr>
              <a:t>Dialogs</a:t>
            </a:r>
          </a:p>
          <a:p>
            <a:pPr lvl="1"/>
            <a:r>
              <a:rPr lang="zh-CN" altLang="en-US" dirty="0">
                <a:latin typeface="Times" panose="02020603050405020304" pitchFamily="18" charset="0"/>
                <a:cs typeface="Times" panose="02020603050405020304" pitchFamily="18" charset="0"/>
              </a:rPr>
              <a:t>计算机能和美女愉快地聊天吗？</a:t>
            </a:r>
            <a:endParaRPr lang="zh-CN" altLang="en-US" dirty="0"/>
          </a:p>
        </p:txBody>
      </p:sp>
      <p:grpSp>
        <p:nvGrpSpPr>
          <p:cNvPr id="9" name="组合 8"/>
          <p:cNvGrpSpPr/>
          <p:nvPr/>
        </p:nvGrpSpPr>
        <p:grpSpPr>
          <a:xfrm>
            <a:off x="179513" y="2073288"/>
            <a:ext cx="8568952" cy="3655841"/>
            <a:chOff x="711199" y="1281112"/>
            <a:chExt cx="11234836" cy="5068888"/>
          </a:xfrm>
        </p:grpSpPr>
        <p:pic>
          <p:nvPicPr>
            <p:cNvPr id="5" name="图片 4"/>
            <p:cNvPicPr>
              <a:picLocks noChangeAspect="1"/>
            </p:cNvPicPr>
            <p:nvPr/>
          </p:nvPicPr>
          <p:blipFill>
            <a:blip r:embed="rId2"/>
            <a:stretch>
              <a:fillRect/>
            </a:stretch>
          </p:blipFill>
          <p:spPr>
            <a:xfrm>
              <a:off x="711199" y="1703674"/>
              <a:ext cx="5804243" cy="4473289"/>
            </a:xfrm>
            <a:prstGeom prst="rect">
              <a:avLst/>
            </a:prstGeom>
          </p:spPr>
        </p:pic>
        <p:pic>
          <p:nvPicPr>
            <p:cNvPr id="6" name="图片 5"/>
            <p:cNvPicPr>
              <a:picLocks noChangeAspect="1"/>
            </p:cNvPicPr>
            <p:nvPr/>
          </p:nvPicPr>
          <p:blipFill>
            <a:blip r:embed="rId3"/>
            <a:stretch>
              <a:fillRect/>
            </a:stretch>
          </p:blipFill>
          <p:spPr>
            <a:xfrm>
              <a:off x="6758387" y="1281112"/>
              <a:ext cx="5187648" cy="5068888"/>
            </a:xfrm>
            <a:prstGeom prst="rect">
              <a:avLst/>
            </a:prstGeom>
          </p:spPr>
        </p:pic>
        <p:sp>
          <p:nvSpPr>
            <p:cNvPr id="7" name="矩形 6"/>
            <p:cNvSpPr/>
            <p:nvPr/>
          </p:nvSpPr>
          <p:spPr>
            <a:xfrm>
              <a:off x="1638300" y="1892300"/>
              <a:ext cx="158750" cy="26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15200" y="1443324"/>
              <a:ext cx="381000" cy="26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27100" y="3117850"/>
              <a:ext cx="158750" cy="26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1700" y="4076700"/>
              <a:ext cx="158750" cy="26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27100" y="5080000"/>
              <a:ext cx="158750" cy="26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4913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2.bp.blogspot.com/-M75VzGyBSkM/WvEYy1jYSOI/AAAAAAAACsE/xAPLvXZe9cI7_YXkh8s1WF0bUHw9aNKRQCLcBGAs/s640/end_to_end_big.png">
            <a:extLst>
              <a:ext uri="{FF2B5EF4-FFF2-40B4-BE49-F238E27FC236}">
                <a16:creationId xmlns:a16="http://schemas.microsoft.com/office/drawing/2014/main" id="{72DA1D51-DF6C-40A3-B0C7-6D187F273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238" y="1687076"/>
            <a:ext cx="609600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2F739CB4-E1BF-4F4E-88C2-E5E231818557}"/>
              </a:ext>
            </a:extLst>
          </p:cNvPr>
          <p:cNvSpPr>
            <a:spLocks noGrp="1"/>
          </p:cNvSpPr>
          <p:nvPr>
            <p:ph type="title"/>
          </p:nvPr>
        </p:nvSpPr>
        <p:spPr/>
        <p:txBody>
          <a:bodyPr/>
          <a:lstStyle/>
          <a:p>
            <a:r>
              <a:rPr lang="en-US" altLang="zh-CN" dirty="0"/>
              <a:t>Conversation</a:t>
            </a:r>
            <a:endParaRPr lang="zh-CN" altLang="en-US" dirty="0"/>
          </a:p>
        </p:txBody>
      </p:sp>
      <p:sp>
        <p:nvSpPr>
          <p:cNvPr id="3" name="内容占位符 2">
            <a:extLst>
              <a:ext uri="{FF2B5EF4-FFF2-40B4-BE49-F238E27FC236}">
                <a16:creationId xmlns:a16="http://schemas.microsoft.com/office/drawing/2014/main" id="{23786505-4409-44B7-8DB9-B841E063FE6B}"/>
              </a:ext>
            </a:extLst>
          </p:cNvPr>
          <p:cNvSpPr>
            <a:spLocks noGrp="1"/>
          </p:cNvSpPr>
          <p:nvPr>
            <p:ph idx="1"/>
          </p:nvPr>
        </p:nvSpPr>
        <p:spPr/>
        <p:txBody>
          <a:bodyPr/>
          <a:lstStyle/>
          <a:p>
            <a:r>
              <a:rPr lang="en-US" altLang="zh-CN" dirty="0"/>
              <a:t>Google Duplex</a:t>
            </a:r>
          </a:p>
          <a:p>
            <a:pPr lvl="1"/>
            <a:r>
              <a:rPr lang="en-US" altLang="zh-CN" dirty="0"/>
              <a:t>Now, you can use it on all Pixel phones in 43 U.S. states.</a:t>
            </a:r>
            <a:endParaRPr lang="zh-CN" altLang="en-US" dirty="0"/>
          </a:p>
        </p:txBody>
      </p:sp>
      <p:sp>
        <p:nvSpPr>
          <p:cNvPr id="4" name="矩形 3">
            <a:extLst>
              <a:ext uri="{FF2B5EF4-FFF2-40B4-BE49-F238E27FC236}">
                <a16:creationId xmlns:a16="http://schemas.microsoft.com/office/drawing/2014/main" id="{B47241AA-4CAD-47EE-978A-A1E11FA16AFD}"/>
              </a:ext>
            </a:extLst>
          </p:cNvPr>
          <p:cNvSpPr/>
          <p:nvPr/>
        </p:nvSpPr>
        <p:spPr>
          <a:xfrm>
            <a:off x="323528" y="6534834"/>
            <a:ext cx="6840760" cy="276999"/>
          </a:xfrm>
          <a:prstGeom prst="rect">
            <a:avLst/>
          </a:prstGeom>
        </p:spPr>
        <p:txBody>
          <a:bodyPr wrap="square">
            <a:spAutoFit/>
          </a:bodyPr>
          <a:lstStyle/>
          <a:p>
            <a:r>
              <a:rPr lang="en-US" altLang="zh-CN" sz="1200" dirty="0"/>
              <a:t>https://ai.googleblog.com/2018/05/duplex-ai-system-for-natural-conversation.html</a:t>
            </a:r>
            <a:endParaRPr lang="zh-CN" altLang="en-US" sz="1200" dirty="0"/>
          </a:p>
        </p:txBody>
      </p:sp>
      <p:pic>
        <p:nvPicPr>
          <p:cNvPr id="6" name="The Google Assistant can help you get things done over the phone">
            <a:hlinkClick r:id="" action="ppaction://media"/>
            <a:extLst>
              <a:ext uri="{FF2B5EF4-FFF2-40B4-BE49-F238E27FC236}">
                <a16:creationId xmlns:a16="http://schemas.microsoft.com/office/drawing/2014/main" id="{6762E7B9-508B-4195-9D47-5287EE531A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12764" y="2883707"/>
            <a:ext cx="6096000" cy="3429000"/>
          </a:xfrm>
          <a:prstGeom prst="rect">
            <a:avLst/>
          </a:prstGeom>
        </p:spPr>
      </p:pic>
    </p:spTree>
    <p:extLst>
      <p:ext uri="{BB962C8B-B14F-4D97-AF65-F5344CB8AC3E}">
        <p14:creationId xmlns:p14="http://schemas.microsoft.com/office/powerpoint/2010/main" val="89338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Reading</a:t>
            </a:r>
            <a:endParaRPr lang="zh-CN" altLang="en-US" dirty="0"/>
          </a:p>
        </p:txBody>
      </p:sp>
      <p:sp>
        <p:nvSpPr>
          <p:cNvPr id="3" name="内容占位符 2"/>
          <p:cNvSpPr>
            <a:spLocks noGrp="1"/>
          </p:cNvSpPr>
          <p:nvPr>
            <p:ph idx="1"/>
          </p:nvPr>
        </p:nvSpPr>
        <p:spPr/>
        <p:txBody>
          <a:bodyPr/>
          <a:lstStyle/>
          <a:p>
            <a:r>
              <a:rPr lang="en-US" altLang="zh-CN" dirty="0"/>
              <a:t>Machine Reading Comprehension</a:t>
            </a:r>
            <a:endParaRPr lang="zh-CN" altLang="en-US" dirty="0"/>
          </a:p>
        </p:txBody>
      </p:sp>
      <p:pic>
        <p:nvPicPr>
          <p:cNvPr id="4" name="图片 3">
            <a:extLst>
              <a:ext uri="{FF2B5EF4-FFF2-40B4-BE49-F238E27FC236}">
                <a16:creationId xmlns:a16="http://schemas.microsoft.com/office/drawing/2014/main" id="{B572AEC7-6BCA-4B66-BE0D-AC1A38C15367}"/>
              </a:ext>
            </a:extLst>
          </p:cNvPr>
          <p:cNvPicPr>
            <a:picLocks noChangeAspect="1"/>
          </p:cNvPicPr>
          <p:nvPr/>
        </p:nvPicPr>
        <p:blipFill>
          <a:blip r:embed="rId2"/>
          <a:stretch>
            <a:fillRect/>
          </a:stretch>
        </p:blipFill>
        <p:spPr>
          <a:xfrm>
            <a:off x="1259632" y="1556792"/>
            <a:ext cx="6300192" cy="4585854"/>
          </a:xfrm>
          <a:prstGeom prst="rect">
            <a:avLst/>
          </a:prstGeom>
        </p:spPr>
      </p:pic>
    </p:spTree>
    <p:extLst>
      <p:ext uri="{BB962C8B-B14F-4D97-AF65-F5344CB8AC3E}">
        <p14:creationId xmlns:p14="http://schemas.microsoft.com/office/powerpoint/2010/main" val="221287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Vision Understanding</a:t>
            </a:r>
            <a:endParaRPr lang="zh-CN" altLang="en-US" dirty="0"/>
          </a:p>
        </p:txBody>
      </p:sp>
      <p:sp>
        <p:nvSpPr>
          <p:cNvPr id="3" name="内容占位符 2"/>
          <p:cNvSpPr>
            <a:spLocks noGrp="1"/>
          </p:cNvSpPr>
          <p:nvPr>
            <p:ph idx="1"/>
          </p:nvPr>
        </p:nvSpPr>
        <p:spPr/>
        <p:txBody>
          <a:bodyPr/>
          <a:lstStyle/>
          <a:p>
            <a:pPr algn="just"/>
            <a:r>
              <a:rPr lang="zh-CN" altLang="en-US" dirty="0"/>
              <a:t>计算机视觉技术正在向人类发起挑战</a:t>
            </a:r>
            <a:endParaRPr lang="en-US" altLang="zh-CN" dirty="0"/>
          </a:p>
          <a:p>
            <a:pPr lvl="1" algn="just"/>
            <a:r>
              <a:rPr lang="zh-CN" altLang="en-US" sz="1800" dirty="0"/>
              <a:t>在包含约</a:t>
            </a:r>
            <a:r>
              <a:rPr lang="en-US" altLang="zh-CN" sz="1800" dirty="0"/>
              <a:t>120</a:t>
            </a:r>
            <a:r>
              <a:rPr lang="zh-CN" altLang="en-US" sz="1800" dirty="0"/>
              <a:t>万张训练图像、</a:t>
            </a:r>
            <a:r>
              <a:rPr lang="en-US" altLang="zh-CN" sz="1800" dirty="0"/>
              <a:t>5</a:t>
            </a:r>
            <a:r>
              <a:rPr lang="zh-CN" altLang="en-US" sz="1800" dirty="0"/>
              <a:t>万张验证图像和</a:t>
            </a:r>
            <a:r>
              <a:rPr lang="en-US" altLang="zh-CN" sz="1800" dirty="0"/>
              <a:t>10</a:t>
            </a:r>
            <a:r>
              <a:rPr lang="zh-CN" altLang="en-US" sz="1800" dirty="0"/>
              <a:t>万张测试图像，分为</a:t>
            </a:r>
            <a:r>
              <a:rPr lang="en-US" altLang="zh-CN" sz="1800" dirty="0"/>
              <a:t>1000</a:t>
            </a:r>
            <a:r>
              <a:rPr lang="zh-CN" altLang="en-US" sz="1800" dirty="0"/>
              <a:t>个不同类别的“</a:t>
            </a:r>
            <a:r>
              <a:rPr lang="en-US" altLang="zh-CN" sz="1800" dirty="0"/>
              <a:t>ImageNe1000</a:t>
            </a:r>
            <a:r>
              <a:rPr lang="zh-CN" altLang="en-US" sz="1800" dirty="0"/>
              <a:t>挑战”中，微软研究团队开发的系统成功将</a:t>
            </a:r>
            <a:r>
              <a:rPr lang="zh-CN" altLang="en-US" sz="1800" dirty="0">
                <a:solidFill>
                  <a:srgbClr val="FF0000"/>
                </a:solidFill>
              </a:rPr>
              <a:t>辨识错误率降低至</a:t>
            </a:r>
            <a:r>
              <a:rPr lang="en-US" altLang="zh-CN" sz="1800" dirty="0">
                <a:solidFill>
                  <a:srgbClr val="FF0000"/>
                </a:solidFill>
              </a:rPr>
              <a:t>4.94%</a:t>
            </a:r>
            <a:r>
              <a:rPr lang="zh-CN" altLang="en-US" sz="1800" dirty="0"/>
              <a:t>，首次</a:t>
            </a:r>
            <a:r>
              <a:rPr lang="zh-CN" altLang="en-US" sz="1800" dirty="0">
                <a:solidFill>
                  <a:srgbClr val="FF0000"/>
                </a:solidFill>
              </a:rPr>
              <a:t>低于人眼约</a:t>
            </a:r>
            <a:r>
              <a:rPr lang="en-US" altLang="zh-CN" sz="1800" dirty="0">
                <a:solidFill>
                  <a:srgbClr val="FF0000"/>
                </a:solidFill>
              </a:rPr>
              <a:t>5.1%</a:t>
            </a:r>
            <a:r>
              <a:rPr lang="zh-CN" altLang="en-US" sz="1800" dirty="0">
                <a:solidFill>
                  <a:srgbClr val="FF0000"/>
                </a:solidFill>
              </a:rPr>
              <a:t>的辨识错误率</a:t>
            </a:r>
            <a:r>
              <a:rPr lang="zh-CN" altLang="en-US" sz="1800" dirty="0"/>
              <a:t>。</a:t>
            </a:r>
          </a:p>
        </p:txBody>
      </p:sp>
      <p:pic>
        <p:nvPicPr>
          <p:cNvPr id="1028" name="Picture 4" descr="http://studydroid.com/imageCards/0j/lo/card-20636319-b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1" y="2852936"/>
            <a:ext cx="3886634" cy="26560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7.sanwen8.cn/mmbiz/OPLwmicrD6OI1lCC9AGNDHlnAwZlcibrm9xB11ALaQQfWIDeRQxeNp6oZatW4NoC1X9rwkCGJGF2Ty9oGG7bgb9A/640?wx_fm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924944"/>
            <a:ext cx="4368345" cy="2429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579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A1C08F62-9F1B-4BD9-B644-54752E996F28}"/>
              </a:ext>
            </a:extLst>
          </p:cNvPr>
          <p:cNvPicPr>
            <a:picLocks noGrp="1" noChangeAspect="1"/>
          </p:cNvPicPr>
          <p:nvPr>
            <p:ph idx="1"/>
          </p:nvPr>
        </p:nvPicPr>
        <p:blipFill>
          <a:blip r:embed="rId2"/>
          <a:stretch>
            <a:fillRect/>
          </a:stretch>
        </p:blipFill>
        <p:spPr>
          <a:xfrm>
            <a:off x="566738" y="1508886"/>
            <a:ext cx="8001000" cy="4365690"/>
          </a:xfrm>
          <a:prstGeom prst="rect">
            <a:avLst/>
          </a:prstGeom>
        </p:spPr>
      </p:pic>
      <p:sp>
        <p:nvSpPr>
          <p:cNvPr id="2" name="标题 1"/>
          <p:cNvSpPr>
            <a:spLocks noGrp="1"/>
          </p:cNvSpPr>
          <p:nvPr>
            <p:ph type="title"/>
          </p:nvPr>
        </p:nvSpPr>
        <p:spPr/>
        <p:txBody>
          <a:bodyPr/>
          <a:lstStyle/>
          <a:p>
            <a:r>
              <a:rPr lang="en-US" altLang="zh-CN" dirty="0"/>
              <a:t>Alan Turing – the father of AI</a:t>
            </a:r>
            <a:endParaRPr lang="zh-CN" altLang="en-US" dirty="0"/>
          </a:p>
        </p:txBody>
      </p:sp>
      <p:pic>
        <p:nvPicPr>
          <p:cNvPr id="5" name="Picture 4" descr="https://imgsa.baidu.com/baike/s%3D500/sign=ecd70728a86eddc422e7b4fb09dab6a2/cefc1e178a82b901a8b3eafe768da9773812efe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08" y="1708810"/>
            <a:ext cx="7539621" cy="396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Understanding</a:t>
            </a:r>
            <a:endParaRPr lang="zh-CN" altLang="en-US" dirty="0"/>
          </a:p>
        </p:txBody>
      </p:sp>
      <p:sp>
        <p:nvSpPr>
          <p:cNvPr id="3" name="内容占位符 2"/>
          <p:cNvSpPr>
            <a:spLocks noGrp="1"/>
          </p:cNvSpPr>
          <p:nvPr>
            <p:ph idx="1"/>
          </p:nvPr>
        </p:nvSpPr>
        <p:spPr/>
        <p:txBody>
          <a:bodyPr/>
          <a:lstStyle/>
          <a:p>
            <a:r>
              <a:rPr lang="en-US" altLang="zh-CN" dirty="0"/>
              <a:t>Challenge – Semantic Gap</a:t>
            </a:r>
            <a:endParaRPr lang="zh-CN" altLang="en-US" dirty="0"/>
          </a:p>
        </p:txBody>
      </p:sp>
      <p:pic>
        <p:nvPicPr>
          <p:cNvPr id="16" name="图片 15"/>
          <p:cNvPicPr>
            <a:picLocks noChangeAspect="1"/>
          </p:cNvPicPr>
          <p:nvPr/>
        </p:nvPicPr>
        <p:blipFill>
          <a:blip r:embed="rId2"/>
          <a:stretch>
            <a:fillRect/>
          </a:stretch>
        </p:blipFill>
        <p:spPr>
          <a:xfrm>
            <a:off x="755576" y="2060848"/>
            <a:ext cx="8094458" cy="3610975"/>
          </a:xfrm>
          <a:prstGeom prst="rect">
            <a:avLst/>
          </a:prstGeom>
        </p:spPr>
      </p:pic>
    </p:spTree>
    <p:extLst>
      <p:ext uri="{BB962C8B-B14F-4D97-AF65-F5344CB8AC3E}">
        <p14:creationId xmlns:p14="http://schemas.microsoft.com/office/powerpoint/2010/main" val="759185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Understanding</a:t>
            </a:r>
            <a:endParaRPr lang="zh-CN" altLang="en-US" dirty="0"/>
          </a:p>
        </p:txBody>
      </p:sp>
      <p:sp>
        <p:nvSpPr>
          <p:cNvPr id="3" name="内容占位符 2"/>
          <p:cNvSpPr>
            <a:spLocks noGrp="1"/>
          </p:cNvSpPr>
          <p:nvPr>
            <p:ph idx="1"/>
          </p:nvPr>
        </p:nvSpPr>
        <p:spPr/>
        <p:txBody>
          <a:bodyPr/>
          <a:lstStyle/>
          <a:p>
            <a:r>
              <a:rPr lang="en-US" altLang="zh-CN" dirty="0"/>
              <a:t>Challenge——</a:t>
            </a:r>
            <a:r>
              <a:rPr lang="zh-CN" altLang="en-US" dirty="0"/>
              <a:t>一图胜千言：图像语义的多样性</a:t>
            </a:r>
          </a:p>
        </p:txBody>
      </p:sp>
      <p:sp>
        <p:nvSpPr>
          <p:cNvPr id="4" name="文本框 3"/>
          <p:cNvSpPr txBox="1"/>
          <p:nvPr/>
        </p:nvSpPr>
        <p:spPr>
          <a:xfrm>
            <a:off x="7404100" y="2425701"/>
            <a:ext cx="1107996" cy="46166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北极熊</a:t>
            </a:r>
          </a:p>
        </p:txBody>
      </p:sp>
      <p:sp>
        <p:nvSpPr>
          <p:cNvPr id="7" name="文本框 6"/>
          <p:cNvSpPr txBox="1"/>
          <p:nvPr/>
        </p:nvSpPr>
        <p:spPr>
          <a:xfrm>
            <a:off x="7404100" y="2959101"/>
            <a:ext cx="800219" cy="46166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冰原</a:t>
            </a:r>
          </a:p>
        </p:txBody>
      </p:sp>
      <p:sp>
        <p:nvSpPr>
          <p:cNvPr id="8" name="文本框 7"/>
          <p:cNvSpPr txBox="1"/>
          <p:nvPr/>
        </p:nvSpPr>
        <p:spPr>
          <a:xfrm>
            <a:off x="7404100" y="3575051"/>
            <a:ext cx="800219" cy="46166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北极</a:t>
            </a:r>
          </a:p>
        </p:txBody>
      </p:sp>
      <p:pic>
        <p:nvPicPr>
          <p:cNvPr id="1026" name="Picture 2" descr="https://timgsa.baidu.com/timg?image&amp;quality=80&amp;size=b9999_10000&amp;sec=1497787284471&amp;di=1d7bd2bc563894e51fb807602ea40e99&amp;imgtype=0&amp;src=http%3A%2F%2Fwww.tianqi.com%2Fupload%2Farticle%2F16-09-19%2Fckfx_160919081505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5961029" cy="420940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7404099" y="4293117"/>
            <a:ext cx="1107996" cy="46166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南极？</a:t>
            </a:r>
          </a:p>
        </p:txBody>
      </p:sp>
    </p:spTree>
    <p:extLst>
      <p:ext uri="{BB962C8B-B14F-4D97-AF65-F5344CB8AC3E}">
        <p14:creationId xmlns:p14="http://schemas.microsoft.com/office/powerpoint/2010/main" val="229450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Understanding</a:t>
            </a:r>
            <a:endParaRPr lang="zh-CN" altLang="en-US" dirty="0"/>
          </a:p>
        </p:txBody>
      </p:sp>
      <p:sp>
        <p:nvSpPr>
          <p:cNvPr id="3" name="内容占位符 2"/>
          <p:cNvSpPr>
            <a:spLocks noGrp="1"/>
          </p:cNvSpPr>
          <p:nvPr>
            <p:ph idx="1"/>
          </p:nvPr>
        </p:nvSpPr>
        <p:spPr/>
        <p:txBody>
          <a:bodyPr/>
          <a:lstStyle/>
          <a:p>
            <a:r>
              <a:rPr lang="zh-CN" altLang="en-US" dirty="0"/>
              <a:t>对图像</a:t>
            </a:r>
            <a:r>
              <a:rPr lang="en-US" altLang="zh-CN" dirty="0"/>
              <a:t>-</a:t>
            </a:r>
            <a:r>
              <a:rPr lang="zh-CN" altLang="en-US" dirty="0"/>
              <a:t>句子等耦合数据生成组合语义，在层次化深度学习框架下实现“看图说话”</a:t>
            </a:r>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132856"/>
            <a:ext cx="8604250" cy="3603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2535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F621485-9521-4740-A244-9D8056FA2197}"/>
              </a:ext>
            </a:extLst>
          </p:cNvPr>
          <p:cNvSpPr/>
          <p:nvPr/>
        </p:nvSpPr>
        <p:spPr bwMode="auto">
          <a:xfrm>
            <a:off x="576883" y="1867130"/>
            <a:ext cx="4466406" cy="288892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pic>
        <p:nvPicPr>
          <p:cNvPr id="1028" name="Picture 4" descr="https://timgsa.baidu.com/timg?image&amp;quality=80&amp;size=b9999_10000&amp;sec=1497803861324&amp;di=14e9c9e3cfafd82e1d31f65c6a5dae4a&amp;imgtype=0&amp;src=http%3A%2F%2Fpic.qbaobei.com%2FUploads%2FEditor%2F2016-08-09%2F57a9a0b92dee9.png"/>
          <p:cNvPicPr>
            <a:picLocks noChangeAspect="1" noChangeArrowheads="1"/>
          </p:cNvPicPr>
          <p:nvPr/>
        </p:nvPicPr>
        <p:blipFill rotWithShape="1">
          <a:blip r:embed="rId2">
            <a:extLst>
              <a:ext uri="{28A0092B-C50C-407E-A947-70E740481C1C}">
                <a14:useLocalDpi xmlns:a14="http://schemas.microsoft.com/office/drawing/2010/main" val="0"/>
              </a:ext>
            </a:extLst>
          </a:blip>
          <a:srcRect l="13531" t="18789" r="8729" b="8410"/>
          <a:stretch/>
        </p:blipFill>
        <p:spPr bwMode="auto">
          <a:xfrm>
            <a:off x="2901466" y="2875242"/>
            <a:ext cx="2088233" cy="158182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a:t>Image Understanding</a:t>
            </a:r>
            <a:endParaRPr lang="zh-CN" altLang="en-US" dirty="0"/>
          </a:p>
        </p:txBody>
      </p:sp>
      <p:sp>
        <p:nvSpPr>
          <p:cNvPr id="3" name="内容占位符 2"/>
          <p:cNvSpPr>
            <a:spLocks noGrp="1"/>
          </p:cNvSpPr>
          <p:nvPr>
            <p:ph idx="1"/>
          </p:nvPr>
        </p:nvSpPr>
        <p:spPr/>
        <p:txBody>
          <a:bodyPr/>
          <a:lstStyle/>
          <a:p>
            <a:r>
              <a:rPr lang="en-US" altLang="zh-CN" dirty="0"/>
              <a:t>Fine-grained visual concept recognition</a:t>
            </a:r>
            <a:endParaRPr lang="zh-CN" altLang="en-US" dirty="0"/>
          </a:p>
        </p:txBody>
      </p:sp>
      <p:pic>
        <p:nvPicPr>
          <p:cNvPr id="1026" name="Picture 2" descr="https://timgsa.baidu.com/timg?image&amp;quality=80&amp;size=b9999_10000&amp;sec=1498398540&amp;di=ad5538ad48555c4b7ed3d68b581c869e&amp;imgtype=jpg&amp;er=1&amp;src=http%3A%2F%2Fwww.living-jewels.com%2Fimages%2FA3003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40" y="2515202"/>
            <a:ext cx="1620339" cy="20749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497803919755&amp;di=dc16988dba6f3f7a06d51a277481ea72&amp;imgtype=0&amp;src=http%3A%2F%2Fwww.yaozui.com%2Fckeditor_assets%2Fimages%2F2017%2F05%2F28%2Fa3d61914428f8c09bee6c30d1f352a3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8378" y="2744922"/>
            <a:ext cx="3275618" cy="267290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C7A01C1-1F78-43B8-9466-91CAA35BDD91}"/>
              </a:ext>
            </a:extLst>
          </p:cNvPr>
          <p:cNvSpPr/>
          <p:nvPr/>
        </p:nvSpPr>
        <p:spPr bwMode="auto">
          <a:xfrm>
            <a:off x="2801065" y="2636912"/>
            <a:ext cx="5984531" cy="2888927"/>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Tree>
    <p:extLst>
      <p:ext uri="{BB962C8B-B14F-4D97-AF65-F5344CB8AC3E}">
        <p14:creationId xmlns:p14="http://schemas.microsoft.com/office/powerpoint/2010/main" val="234920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Action Recognition</a:t>
            </a:r>
            <a:endParaRPr lang="zh-CN" altLang="en-US" dirty="0"/>
          </a:p>
        </p:txBody>
      </p:sp>
      <p:pic>
        <p:nvPicPr>
          <p:cNvPr id="4" name="L7kozALmUS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8194" y="1963467"/>
            <a:ext cx="5119261" cy="2879584"/>
          </a:xfrm>
          <a:prstGeom prst="rect">
            <a:avLst/>
          </a:prstGeom>
        </p:spPr>
      </p:pic>
      <p:pic>
        <p:nvPicPr>
          <p:cNvPr id="5" name="图片 4"/>
          <p:cNvPicPr>
            <a:picLocks noChangeAspect="1"/>
          </p:cNvPicPr>
          <p:nvPr/>
        </p:nvPicPr>
        <p:blipFill>
          <a:blip r:embed="rId6"/>
          <a:stretch>
            <a:fillRect/>
          </a:stretch>
        </p:blipFill>
        <p:spPr>
          <a:xfrm>
            <a:off x="6156176" y="2000488"/>
            <a:ext cx="2736304" cy="2857024"/>
          </a:xfrm>
          <a:prstGeom prst="rect">
            <a:avLst/>
          </a:prstGeom>
        </p:spPr>
      </p:pic>
      <p:sp>
        <p:nvSpPr>
          <p:cNvPr id="9" name="箭头: 右 8">
            <a:extLst>
              <a:ext uri="{FF2B5EF4-FFF2-40B4-BE49-F238E27FC236}">
                <a16:creationId xmlns:a16="http://schemas.microsoft.com/office/drawing/2014/main" id="{A9112394-4ABF-4730-B1AF-B34C3E48256E}"/>
              </a:ext>
            </a:extLst>
          </p:cNvPr>
          <p:cNvSpPr/>
          <p:nvPr/>
        </p:nvSpPr>
        <p:spPr bwMode="auto">
          <a:xfrm>
            <a:off x="5652120" y="2997320"/>
            <a:ext cx="360040" cy="720080"/>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p:txBody>
      </p:sp>
    </p:spTree>
    <p:extLst>
      <p:ext uri="{BB962C8B-B14F-4D97-AF65-F5344CB8AC3E}">
        <p14:creationId xmlns:p14="http://schemas.microsoft.com/office/powerpoint/2010/main" val="87092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50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Event Detection</a:t>
            </a:r>
            <a:endParaRPr lang="zh-CN" altLang="en-US" dirty="0"/>
          </a:p>
        </p:txBody>
      </p:sp>
      <p:sp>
        <p:nvSpPr>
          <p:cNvPr id="3" name="内容占位符 2"/>
          <p:cNvSpPr>
            <a:spLocks noGrp="1"/>
          </p:cNvSpPr>
          <p:nvPr>
            <p:ph idx="1"/>
          </p:nvPr>
        </p:nvSpPr>
        <p:spPr/>
        <p:txBody>
          <a:bodyPr/>
          <a:lstStyle/>
          <a:p>
            <a:r>
              <a:rPr lang="en-US" altLang="zh-CN" dirty="0"/>
              <a:t>Understanding Visual Events</a:t>
            </a:r>
            <a:endParaRPr lang="zh-CN" altLang="en-US" dirty="0"/>
          </a:p>
        </p:txBody>
      </p:sp>
      <p:pic>
        <p:nvPicPr>
          <p:cNvPr id="8" name="demo(火车状态监测)">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0329" y="1916832"/>
            <a:ext cx="6874779" cy="3699967"/>
          </a:xfrm>
          <a:prstGeom prst="rect">
            <a:avLst/>
          </a:prstGeom>
        </p:spPr>
      </p:pic>
    </p:spTree>
    <p:extLst>
      <p:ext uri="{BB962C8B-B14F-4D97-AF65-F5344CB8AC3E}">
        <p14:creationId xmlns:p14="http://schemas.microsoft.com/office/powerpoint/2010/main" val="3299756725"/>
      </p:ext>
    </p:extLst>
  </p:cSld>
  <p:clrMapOvr>
    <a:masterClrMapping/>
  </p:clrMapOvr>
  <p:timing>
    <p:tnLst>
      <p:par>
        <p:cTn id="1" dur="indefinite" restart="never" nodeType="tmRoot">
          <p:childTnLst>
            <p:video fullScrn="1">
              <p:cMediaNode vol="80000">
                <p:cTn id="2" fill="remove" display="0">
                  <p:stCondLst>
                    <p:cond delay="indefinite"/>
                  </p:stCondLst>
                </p:cTn>
                <p:tgtEl>
                  <p:spTgt spid="8"/>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Understanding</a:t>
            </a:r>
            <a:endParaRPr lang="zh-CN" altLang="en-US" dirty="0"/>
          </a:p>
        </p:txBody>
      </p:sp>
      <p:sp>
        <p:nvSpPr>
          <p:cNvPr id="3" name="内容占位符 2"/>
          <p:cNvSpPr>
            <a:spLocks noGrp="1"/>
          </p:cNvSpPr>
          <p:nvPr>
            <p:ph idx="1"/>
          </p:nvPr>
        </p:nvSpPr>
        <p:spPr/>
        <p:txBody>
          <a:bodyPr/>
          <a:lstStyle/>
          <a:p>
            <a:r>
              <a:rPr lang="en-US" altLang="zh-CN" dirty="0"/>
              <a:t>Image to Caption</a:t>
            </a:r>
            <a:endParaRPr lang="zh-CN" altLang="en-US" dirty="0"/>
          </a:p>
        </p:txBody>
      </p:sp>
      <p:pic>
        <p:nvPicPr>
          <p:cNvPr id="5" name="图片 4"/>
          <p:cNvPicPr>
            <a:picLocks noChangeAspect="1"/>
          </p:cNvPicPr>
          <p:nvPr/>
        </p:nvPicPr>
        <p:blipFill>
          <a:blip r:embed="rId2"/>
          <a:stretch>
            <a:fillRect/>
          </a:stretch>
        </p:blipFill>
        <p:spPr>
          <a:xfrm>
            <a:off x="419611" y="1848441"/>
            <a:ext cx="8243503" cy="2894876"/>
          </a:xfrm>
          <a:prstGeom prst="rect">
            <a:avLst/>
          </a:prstGeom>
        </p:spPr>
      </p:pic>
      <p:pic>
        <p:nvPicPr>
          <p:cNvPr id="6" name="图片 5"/>
          <p:cNvPicPr>
            <a:picLocks noChangeAspect="1"/>
          </p:cNvPicPr>
          <p:nvPr/>
        </p:nvPicPr>
        <p:blipFill>
          <a:blip r:embed="rId3"/>
          <a:stretch>
            <a:fillRect/>
          </a:stretch>
        </p:blipFill>
        <p:spPr>
          <a:xfrm>
            <a:off x="356686" y="1929574"/>
            <a:ext cx="8294772" cy="2942128"/>
          </a:xfrm>
          <a:prstGeom prst="rect">
            <a:avLst/>
          </a:prstGeom>
        </p:spPr>
      </p:pic>
      <p:pic>
        <p:nvPicPr>
          <p:cNvPr id="7" name="图片 6"/>
          <p:cNvPicPr>
            <a:picLocks noChangeAspect="1"/>
          </p:cNvPicPr>
          <p:nvPr/>
        </p:nvPicPr>
        <p:blipFill>
          <a:blip r:embed="rId4"/>
          <a:stretch>
            <a:fillRect/>
          </a:stretch>
        </p:blipFill>
        <p:spPr>
          <a:xfrm>
            <a:off x="356685" y="1967865"/>
            <a:ext cx="8247565" cy="2922270"/>
          </a:xfrm>
          <a:prstGeom prst="rect">
            <a:avLst/>
          </a:prstGeom>
        </p:spPr>
      </p:pic>
    </p:spTree>
    <p:extLst>
      <p:ext uri="{BB962C8B-B14F-4D97-AF65-F5344CB8AC3E}">
        <p14:creationId xmlns:p14="http://schemas.microsoft.com/office/powerpoint/2010/main" val="210496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 Language and Vision</a:t>
            </a:r>
            <a:endParaRPr lang="zh-CN" altLang="en-US" dirty="0"/>
          </a:p>
        </p:txBody>
      </p:sp>
      <p:sp>
        <p:nvSpPr>
          <p:cNvPr id="3" name="内容占位符 2"/>
          <p:cNvSpPr>
            <a:spLocks noGrp="1"/>
          </p:cNvSpPr>
          <p:nvPr>
            <p:ph idx="1"/>
          </p:nvPr>
        </p:nvSpPr>
        <p:spPr/>
        <p:txBody>
          <a:bodyPr/>
          <a:lstStyle/>
          <a:p>
            <a:r>
              <a:rPr lang="en-US" altLang="zh-CN" dirty="0"/>
              <a:t>Can AI translates between modals?</a:t>
            </a:r>
            <a:endParaRPr lang="zh-CN" altLang="en-US" b="1" dirty="0">
              <a:solidFill>
                <a:srgbClr val="FF0000"/>
              </a:solidFill>
            </a:endParaRPr>
          </a:p>
        </p:txBody>
      </p:sp>
      <p:pic>
        <p:nvPicPr>
          <p:cNvPr id="15" name="图片 14"/>
          <p:cNvPicPr>
            <a:picLocks noChangeAspect="1"/>
          </p:cNvPicPr>
          <p:nvPr/>
        </p:nvPicPr>
        <p:blipFill>
          <a:blip r:embed="rId2"/>
          <a:stretch>
            <a:fillRect/>
          </a:stretch>
        </p:blipFill>
        <p:spPr>
          <a:xfrm>
            <a:off x="230701" y="1916832"/>
            <a:ext cx="8682598" cy="3540244"/>
          </a:xfrm>
          <a:prstGeom prst="rect">
            <a:avLst/>
          </a:prstGeom>
        </p:spPr>
      </p:pic>
    </p:spTree>
    <p:extLst>
      <p:ext uri="{BB962C8B-B14F-4D97-AF65-F5344CB8AC3E}">
        <p14:creationId xmlns:p14="http://schemas.microsoft.com/office/powerpoint/2010/main" val="2501351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 Language and Vision</a:t>
            </a:r>
            <a:endParaRPr lang="zh-CN" altLang="en-US" dirty="0"/>
          </a:p>
        </p:txBody>
      </p:sp>
      <p:sp>
        <p:nvSpPr>
          <p:cNvPr id="3" name="内容占位符 2"/>
          <p:cNvSpPr>
            <a:spLocks noGrp="1"/>
          </p:cNvSpPr>
          <p:nvPr>
            <p:ph idx="1"/>
          </p:nvPr>
        </p:nvSpPr>
        <p:spPr/>
        <p:txBody>
          <a:bodyPr/>
          <a:lstStyle/>
          <a:p>
            <a:r>
              <a:rPr lang="en-US" altLang="zh-CN" dirty="0"/>
              <a:t>Image to Caption</a:t>
            </a:r>
            <a:endParaRPr lang="zh-CN" altLang="en-US" dirty="0"/>
          </a:p>
        </p:txBody>
      </p:sp>
      <p:pic>
        <p:nvPicPr>
          <p:cNvPr id="2050" name="Picture 2" descr="âencoder decoder modelâçå¾çæç´¢ç»æ"/>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16" t="39841" r="23744" b="24352"/>
          <a:stretch/>
        </p:blipFill>
        <p:spPr bwMode="auto">
          <a:xfrm>
            <a:off x="2475508" y="2603785"/>
            <a:ext cx="4099104" cy="1800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2803247"/>
            <a:ext cx="2368004" cy="1401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6574612" y="2603785"/>
            <a:ext cx="2520280" cy="1938992"/>
          </a:xfrm>
          <a:prstGeom prst="rect">
            <a:avLst/>
          </a:prstGeom>
        </p:spPr>
        <p:txBody>
          <a:bodyPr wrap="square">
            <a:spAutoFit/>
          </a:bodyPr>
          <a:lstStyle/>
          <a:p>
            <a:pPr marL="285750" indent="-285750">
              <a:buFont typeface="Wingdings" panose="05000000000000000000" pitchFamily="2" charset="2"/>
              <a:buChar char="ü"/>
            </a:pPr>
            <a:r>
              <a:rPr lang="en-US" altLang="zh-CN" sz="1000" dirty="0"/>
              <a:t>A man in street racer armor is examining the tire of another racers motor bike.</a:t>
            </a:r>
          </a:p>
          <a:p>
            <a:pPr marL="285750" indent="-285750">
              <a:buFont typeface="Wingdings" panose="05000000000000000000" pitchFamily="2" charset="2"/>
              <a:buChar char="ü"/>
            </a:pPr>
            <a:r>
              <a:rPr lang="en-US" altLang="zh-CN" sz="1000" dirty="0"/>
              <a:t>The two racers drove the white bike down the road.</a:t>
            </a:r>
          </a:p>
          <a:p>
            <a:pPr marL="285750" indent="-285750">
              <a:buFont typeface="Wingdings" panose="05000000000000000000" pitchFamily="2" charset="2"/>
              <a:buChar char="ü"/>
            </a:pPr>
            <a:r>
              <a:rPr lang="en-US" altLang="zh-CN" sz="1000" dirty="0"/>
              <a:t>Two motorists are riding along on their vehicle that is oddly designed and colored.</a:t>
            </a:r>
          </a:p>
          <a:p>
            <a:pPr marL="285750" indent="-285750">
              <a:buFont typeface="Wingdings" panose="05000000000000000000" pitchFamily="2" charset="2"/>
              <a:buChar char="ü"/>
            </a:pPr>
            <a:r>
              <a:rPr lang="en-US" altLang="zh-CN" sz="1000" dirty="0"/>
              <a:t>Two people are in a small race car driving by a green hill.</a:t>
            </a:r>
          </a:p>
          <a:p>
            <a:pPr marL="285750" indent="-285750">
              <a:buFont typeface="Wingdings" panose="05000000000000000000" pitchFamily="2" charset="2"/>
              <a:buChar char="ü"/>
            </a:pPr>
            <a:r>
              <a:rPr lang="en-US" altLang="zh-CN" sz="1000" dirty="0"/>
              <a:t>Two people in racing uniforms in a street car.</a:t>
            </a:r>
            <a:endParaRPr lang="zh-CN" altLang="en-US" sz="1000" dirty="0"/>
          </a:p>
        </p:txBody>
      </p:sp>
      <p:sp>
        <p:nvSpPr>
          <p:cNvPr id="9" name="椭圆 8"/>
          <p:cNvSpPr/>
          <p:nvPr/>
        </p:nvSpPr>
        <p:spPr>
          <a:xfrm>
            <a:off x="956163" y="1628802"/>
            <a:ext cx="498863" cy="498863"/>
          </a:xfrm>
          <a:prstGeom prst="ellipse">
            <a:avLst/>
          </a:prstGeom>
          <a:solidFill>
            <a:srgbClr val="BF3420"/>
          </a:solidFill>
          <a:ln w="25400" cap="flat" cmpd="sng" algn="ctr">
            <a:solidFill>
              <a:srgbClr val="C00000"/>
            </a:solidFill>
            <a:prstDash val="solid"/>
          </a:ln>
          <a:effectLst/>
        </p:spPr>
        <p:txBody>
          <a:bodyPr rtlCol="0" anchor="ctr"/>
          <a:lstStyle/>
          <a:p>
            <a:pPr algn="ctr">
              <a:defRPr/>
            </a:pPr>
            <a:endParaRPr lang="zh-CN" altLang="en-US" sz="900" kern="0" dirty="0">
              <a:solidFill>
                <a:prstClr val="white"/>
              </a:solidFill>
              <a:latin typeface="Arial"/>
              <a:ea typeface="微软雅黑"/>
            </a:endParaRPr>
          </a:p>
        </p:txBody>
      </p:sp>
      <p:sp>
        <p:nvSpPr>
          <p:cNvPr id="10" name="椭圆 9"/>
          <p:cNvSpPr/>
          <p:nvPr/>
        </p:nvSpPr>
        <p:spPr>
          <a:xfrm>
            <a:off x="7760987" y="1628802"/>
            <a:ext cx="498863" cy="498863"/>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zh-CN" altLang="en-US" kern="0">
              <a:solidFill>
                <a:prstClr val="white"/>
              </a:solidFill>
              <a:latin typeface="Arial"/>
              <a:ea typeface="微软雅黑"/>
            </a:endParaRPr>
          </a:p>
        </p:txBody>
      </p:sp>
      <p:sp>
        <p:nvSpPr>
          <p:cNvPr id="11" name="TextBox 5"/>
          <p:cNvSpPr txBox="1"/>
          <p:nvPr/>
        </p:nvSpPr>
        <p:spPr>
          <a:xfrm>
            <a:off x="899592" y="1747426"/>
            <a:ext cx="612000" cy="261610"/>
          </a:xfrm>
          <a:prstGeom prst="rect">
            <a:avLst/>
          </a:prstGeom>
          <a:solidFill>
            <a:sysClr val="window" lastClr="FFFFFF"/>
          </a:solidFill>
          <a:ln w="25400" cap="flat" cmpd="sng" algn="ctr">
            <a:solidFill>
              <a:srgbClr val="C00000"/>
            </a:solidFill>
            <a:prstDash val="solid"/>
          </a:ln>
          <a:effectLst/>
        </p:spPr>
        <p:txBody>
          <a:bodyPr wrap="square" rtlCol="0" anchor="ctr">
            <a:spAutoFit/>
          </a:bodyPr>
          <a:lstStyle/>
          <a:p>
            <a:pPr algn="ctr">
              <a:defRPr/>
            </a:pPr>
            <a:r>
              <a:rPr lang="en-US" altLang="zh-CN" sz="1100" kern="0" dirty="0">
                <a:solidFill>
                  <a:prstClr val="black"/>
                </a:solidFill>
                <a:latin typeface="Arial"/>
                <a:ea typeface="微软雅黑"/>
              </a:rPr>
              <a:t>Image</a:t>
            </a:r>
            <a:endParaRPr lang="zh-CN" altLang="en-US" sz="1100" kern="0" dirty="0">
              <a:solidFill>
                <a:prstClr val="black"/>
              </a:solidFill>
              <a:latin typeface="Arial"/>
              <a:ea typeface="微软雅黑"/>
            </a:endParaRPr>
          </a:p>
        </p:txBody>
      </p:sp>
      <p:sp>
        <p:nvSpPr>
          <p:cNvPr id="12" name="TextBox 5"/>
          <p:cNvSpPr txBox="1"/>
          <p:nvPr/>
        </p:nvSpPr>
        <p:spPr>
          <a:xfrm>
            <a:off x="7704416" y="1747426"/>
            <a:ext cx="612000" cy="261610"/>
          </a:xfrm>
          <a:prstGeom prst="rect">
            <a:avLst/>
          </a:prstGeom>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defRPr/>
            </a:pPr>
            <a:r>
              <a:rPr lang="zh-CN" altLang="en-US" sz="1100" kern="0" dirty="0">
                <a:solidFill>
                  <a:prstClr val="black"/>
                </a:solidFill>
                <a:latin typeface="Arial"/>
                <a:ea typeface="微软雅黑"/>
              </a:rPr>
              <a:t>句子</a:t>
            </a:r>
          </a:p>
        </p:txBody>
      </p:sp>
      <p:cxnSp>
        <p:nvCxnSpPr>
          <p:cNvPr id="13" name="直接箭头连接符 12">
            <a:extLst>
              <a:ext uri="{FF2B5EF4-FFF2-40B4-BE49-F238E27FC236}">
                <a16:creationId xmlns:a16="http://schemas.microsoft.com/office/drawing/2014/main" id="{59DFA2DC-CD7F-480B-92B4-139A6828F54E}"/>
              </a:ext>
            </a:extLst>
          </p:cNvPr>
          <p:cNvCxnSpPr>
            <a:cxnSpLocks/>
            <a:stCxn id="11" idx="3"/>
            <a:endCxn id="12" idx="1"/>
          </p:cNvCxnSpPr>
          <p:nvPr/>
        </p:nvCxnSpPr>
        <p:spPr>
          <a:xfrm>
            <a:off x="1511592" y="1878231"/>
            <a:ext cx="6192824" cy="0"/>
          </a:xfrm>
          <a:prstGeom prst="straightConnector1">
            <a:avLst/>
          </a:prstGeom>
          <a:noFill/>
          <a:ln w="76200" cap="flat" cmpd="sng" algn="ctr">
            <a:solidFill>
              <a:srgbClr val="C00000"/>
            </a:solidFill>
            <a:prstDash val="solid"/>
            <a:tailEnd type="triangle"/>
          </a:ln>
          <a:effectLst>
            <a:outerShdw blurRad="40000" dist="23000" dir="5400000" rotWithShape="0">
              <a:srgbClr val="000000">
                <a:alpha val="35000"/>
              </a:srgbClr>
            </a:outerShdw>
          </a:effectLst>
        </p:spPr>
      </p:cxnSp>
      <p:graphicFrame>
        <p:nvGraphicFramePr>
          <p:cNvPr id="14" name="图示 13"/>
          <p:cNvGraphicFramePr/>
          <p:nvPr/>
        </p:nvGraphicFramePr>
        <p:xfrm>
          <a:off x="286420" y="4941170"/>
          <a:ext cx="8477278" cy="9541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矩形 15"/>
          <p:cNvSpPr/>
          <p:nvPr/>
        </p:nvSpPr>
        <p:spPr>
          <a:xfrm>
            <a:off x="3202411" y="4249127"/>
            <a:ext cx="2313454"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Deep Neural Networks</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74973560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a:extLst>
              <a:ext uri="{FF2B5EF4-FFF2-40B4-BE49-F238E27FC236}">
                <a16:creationId xmlns:a16="http://schemas.microsoft.com/office/drawing/2014/main" id="{459CACAF-E7FB-44A6-82AA-A43317125D5E}"/>
              </a:ext>
            </a:extLst>
          </p:cNvPr>
          <p:cNvSpPr>
            <a:spLocks noGrp="1"/>
          </p:cNvSpPr>
          <p:nvPr>
            <p:ph type="title"/>
          </p:nvPr>
        </p:nvSpPr>
        <p:spPr/>
        <p:txBody>
          <a:bodyPr>
            <a:normAutofit fontScale="90000"/>
          </a:bodyPr>
          <a:lstStyle/>
          <a:p>
            <a:r>
              <a:rPr lang="en-US" altLang="zh-CN" dirty="0"/>
              <a:t>Multimodal: Language and Vision</a:t>
            </a:r>
            <a:endParaRPr lang="zh-CN" altLang="en-US" dirty="0"/>
          </a:p>
        </p:txBody>
      </p:sp>
      <p:sp>
        <p:nvSpPr>
          <p:cNvPr id="3" name="内容占位符 2"/>
          <p:cNvSpPr>
            <a:spLocks noGrp="1"/>
          </p:cNvSpPr>
          <p:nvPr>
            <p:ph idx="1"/>
          </p:nvPr>
        </p:nvSpPr>
        <p:spPr/>
        <p:txBody>
          <a:bodyPr/>
          <a:lstStyle/>
          <a:p>
            <a:r>
              <a:rPr lang="en-US" altLang="zh-CN" dirty="0"/>
              <a:t>Video to Caption</a:t>
            </a:r>
            <a:endParaRPr lang="zh-CN" altLang="en-US" dirty="0"/>
          </a:p>
        </p:txBody>
      </p:sp>
      <p:graphicFrame>
        <p:nvGraphicFramePr>
          <p:cNvPr id="6" name="图示 5"/>
          <p:cNvGraphicFramePr/>
          <p:nvPr/>
        </p:nvGraphicFramePr>
        <p:xfrm>
          <a:off x="238050" y="5517234"/>
          <a:ext cx="8477278" cy="954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r="69389" b="47757"/>
          <a:stretch/>
        </p:blipFill>
        <p:spPr bwMode="auto">
          <a:xfrm>
            <a:off x="395538" y="2801624"/>
            <a:ext cx="1457851"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椭圆 7"/>
          <p:cNvSpPr/>
          <p:nvPr/>
        </p:nvSpPr>
        <p:spPr>
          <a:xfrm>
            <a:off x="956163" y="1628802"/>
            <a:ext cx="498863" cy="498863"/>
          </a:xfrm>
          <a:prstGeom prst="ellipse">
            <a:avLst/>
          </a:prstGeom>
          <a:solidFill>
            <a:schemeClr val="accent1"/>
          </a:solidFill>
          <a:ln w="25400" cap="flat" cmpd="sng" algn="ctr">
            <a:solidFill>
              <a:schemeClr val="accent1"/>
            </a:solidFill>
            <a:prstDash val="solid"/>
          </a:ln>
          <a:effectLst/>
        </p:spPr>
        <p:txBody>
          <a:bodyPr rtlCol="0" anchor="ctr"/>
          <a:lstStyle/>
          <a:p>
            <a:pPr algn="ctr">
              <a:defRPr/>
            </a:pPr>
            <a:endParaRPr lang="zh-CN" altLang="en-US" sz="900" kern="0" dirty="0">
              <a:solidFill>
                <a:prstClr val="white"/>
              </a:solidFill>
              <a:latin typeface="Arial"/>
              <a:ea typeface="微软雅黑"/>
            </a:endParaRPr>
          </a:p>
        </p:txBody>
      </p:sp>
      <p:sp>
        <p:nvSpPr>
          <p:cNvPr id="9" name="椭圆 8"/>
          <p:cNvSpPr/>
          <p:nvPr/>
        </p:nvSpPr>
        <p:spPr>
          <a:xfrm>
            <a:off x="7760987" y="1628802"/>
            <a:ext cx="498863" cy="498863"/>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zh-CN" altLang="en-US" kern="0">
              <a:solidFill>
                <a:prstClr val="white"/>
              </a:solidFill>
              <a:latin typeface="Arial"/>
              <a:ea typeface="微软雅黑"/>
            </a:endParaRPr>
          </a:p>
        </p:txBody>
      </p:sp>
      <p:sp>
        <p:nvSpPr>
          <p:cNvPr id="10" name="TextBox 5"/>
          <p:cNvSpPr txBox="1"/>
          <p:nvPr/>
        </p:nvSpPr>
        <p:spPr>
          <a:xfrm>
            <a:off x="899592" y="1747426"/>
            <a:ext cx="612000" cy="261610"/>
          </a:xfrm>
          <a:prstGeom prst="rect">
            <a:avLst/>
          </a:prstGeom>
          <a:solidFill>
            <a:sysClr val="window" lastClr="FFFFFF"/>
          </a:solidFill>
          <a:ln w="25400" cap="flat" cmpd="sng" algn="ctr">
            <a:solidFill>
              <a:schemeClr val="accent1"/>
            </a:solidFill>
            <a:prstDash val="solid"/>
          </a:ln>
          <a:effectLst/>
        </p:spPr>
        <p:txBody>
          <a:bodyPr wrap="square" rtlCol="0" anchor="ctr">
            <a:spAutoFit/>
          </a:bodyPr>
          <a:lstStyle/>
          <a:p>
            <a:pPr algn="ctr">
              <a:defRPr/>
            </a:pPr>
            <a:r>
              <a:rPr lang="en-US" altLang="zh-CN" sz="1100" kern="0" dirty="0">
                <a:solidFill>
                  <a:prstClr val="black"/>
                </a:solidFill>
                <a:latin typeface="Arial"/>
                <a:ea typeface="微软雅黑"/>
              </a:rPr>
              <a:t>Video</a:t>
            </a:r>
            <a:endParaRPr lang="zh-CN" altLang="en-US" sz="1100" kern="0" dirty="0">
              <a:solidFill>
                <a:prstClr val="black"/>
              </a:solidFill>
              <a:latin typeface="Arial"/>
              <a:ea typeface="微软雅黑"/>
            </a:endParaRPr>
          </a:p>
        </p:txBody>
      </p:sp>
      <p:sp>
        <p:nvSpPr>
          <p:cNvPr id="11" name="TextBox 5"/>
          <p:cNvSpPr txBox="1"/>
          <p:nvPr/>
        </p:nvSpPr>
        <p:spPr>
          <a:xfrm>
            <a:off x="7704416" y="1747426"/>
            <a:ext cx="612000" cy="261610"/>
          </a:xfrm>
          <a:prstGeom prst="rect">
            <a:avLst/>
          </a:prstGeom>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defRPr/>
            </a:pPr>
            <a:r>
              <a:rPr lang="zh-CN" altLang="en-US" sz="1100" kern="0" dirty="0">
                <a:solidFill>
                  <a:prstClr val="black"/>
                </a:solidFill>
                <a:latin typeface="Arial"/>
                <a:ea typeface="微软雅黑"/>
              </a:rPr>
              <a:t>段落</a:t>
            </a:r>
          </a:p>
        </p:txBody>
      </p:sp>
      <p:cxnSp>
        <p:nvCxnSpPr>
          <p:cNvPr id="12" name="直接箭头连接符 11">
            <a:extLst>
              <a:ext uri="{FF2B5EF4-FFF2-40B4-BE49-F238E27FC236}">
                <a16:creationId xmlns:a16="http://schemas.microsoft.com/office/drawing/2014/main" id="{59DFA2DC-CD7F-480B-92B4-139A6828F54E}"/>
              </a:ext>
            </a:extLst>
          </p:cNvPr>
          <p:cNvCxnSpPr>
            <a:cxnSpLocks/>
            <a:stCxn id="10" idx="3"/>
            <a:endCxn id="11" idx="1"/>
          </p:cNvCxnSpPr>
          <p:nvPr/>
        </p:nvCxnSpPr>
        <p:spPr>
          <a:xfrm>
            <a:off x="1511592" y="1878231"/>
            <a:ext cx="6192824" cy="0"/>
          </a:xfrm>
          <a:prstGeom prst="straightConnector1">
            <a:avLst/>
          </a:prstGeom>
          <a:noFill/>
          <a:ln w="76200" cap="flat" cmpd="sng" algn="ctr">
            <a:solidFill>
              <a:schemeClr val="accent1"/>
            </a:solidFill>
            <a:prstDash val="solid"/>
            <a:tailEnd type="triangle"/>
          </a:ln>
          <a:effectLst>
            <a:outerShdw blurRad="40000" dist="23000" dir="5400000" rotWithShape="0">
              <a:srgbClr val="000000">
                <a:alpha val="35000"/>
              </a:srgbClr>
            </a:outerShdw>
          </a:effectLst>
        </p:spPr>
      </p:cxnSp>
      <p:pic>
        <p:nvPicPr>
          <p:cNvPr id="14"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t="52856" r="68255"/>
          <a:stretch/>
        </p:blipFill>
        <p:spPr bwMode="auto">
          <a:xfrm>
            <a:off x="6553757" y="2516638"/>
            <a:ext cx="1511871" cy="1104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34531" r="35184" b="47757"/>
          <a:stretch/>
        </p:blipFill>
        <p:spPr bwMode="auto">
          <a:xfrm>
            <a:off x="693436" y="3068960"/>
            <a:ext cx="1442301"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69715" b="47757"/>
          <a:stretch/>
        </p:blipFill>
        <p:spPr bwMode="auto">
          <a:xfrm>
            <a:off x="958744" y="3338514"/>
            <a:ext cx="1442301"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descr="âencoder decoder modelâçå¾çæç´¢ç»æ"/>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616" t="39841" r="23744" b="24352"/>
          <a:stretch/>
        </p:blipFill>
        <p:spPr bwMode="auto">
          <a:xfrm>
            <a:off x="2401043" y="2918718"/>
            <a:ext cx="4099104"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34127" t="51306" r="34127" b="1550"/>
          <a:stretch/>
        </p:blipFill>
        <p:spPr bwMode="auto">
          <a:xfrm>
            <a:off x="7309693" y="3381092"/>
            <a:ext cx="1511871" cy="1104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69332" t="54098" r="-1078" b="-1242"/>
          <a:stretch/>
        </p:blipFill>
        <p:spPr bwMode="auto">
          <a:xfrm>
            <a:off x="6553757" y="4485739"/>
            <a:ext cx="1511871" cy="1104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矩形 18">
            <a:extLst>
              <a:ext uri="{FF2B5EF4-FFF2-40B4-BE49-F238E27FC236}">
                <a16:creationId xmlns:a16="http://schemas.microsoft.com/office/drawing/2014/main" id="{9DB79DBA-7FD7-4346-B0AF-6BA3C483F33C}"/>
              </a:ext>
            </a:extLst>
          </p:cNvPr>
          <p:cNvSpPr/>
          <p:nvPr/>
        </p:nvSpPr>
        <p:spPr>
          <a:xfrm>
            <a:off x="3264253" y="4534252"/>
            <a:ext cx="2313454"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Deep Neural Networks</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91561640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Alan Turing – the father of AI</a:t>
            </a:r>
            <a:endParaRPr lang="zh-CN" altLang="en-US" dirty="0"/>
          </a:p>
        </p:txBody>
      </p:sp>
      <p:grpSp>
        <p:nvGrpSpPr>
          <p:cNvPr id="6" name="组合 5">
            <a:extLst>
              <a:ext uri="{FF2B5EF4-FFF2-40B4-BE49-F238E27FC236}">
                <a16:creationId xmlns:a16="http://schemas.microsoft.com/office/drawing/2014/main" id="{9B1B3BDD-74B6-433D-8517-A37E8E5D3904}"/>
              </a:ext>
            </a:extLst>
          </p:cNvPr>
          <p:cNvGrpSpPr/>
          <p:nvPr/>
        </p:nvGrpSpPr>
        <p:grpSpPr>
          <a:xfrm>
            <a:off x="479823" y="2060848"/>
            <a:ext cx="8184354" cy="3024336"/>
            <a:chOff x="-514350" y="1622786"/>
            <a:chExt cx="10344150" cy="3822438"/>
          </a:xfrm>
        </p:grpSpPr>
        <p:pic>
          <p:nvPicPr>
            <p:cNvPr id="4100" name="Picture 4" descr="https://timgsa.baidu.com/timg?image&amp;quality=80&amp;size=b10000_10000&amp;sec=1497324208&amp;di=3481da87f5207439f2da59b506f58d69&amp;src=http://pic18.nipic.com/20120112/2431729_010255311320_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451"/>
            <a:stretch/>
          </p:blipFill>
          <p:spPr bwMode="auto">
            <a:xfrm>
              <a:off x="-514350" y="1622786"/>
              <a:ext cx="4000500" cy="38224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imgsa.baidu.com/baike/crop%3D0%2C19%2C550%2C362%3Bc0%3Dbaike80%2C5%2C5%2C80%2C26/sign=13c43753b43eb1355088edfb9b2e84e2/738b4710b912c8fc5000ed76f4039245d788219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801813"/>
              <a:ext cx="5238750" cy="34480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p:cNvCxnSpPr/>
            <p:nvPr/>
          </p:nvCxnSpPr>
          <p:spPr>
            <a:xfrm flipV="1">
              <a:off x="2959100" y="3619500"/>
              <a:ext cx="1435100" cy="6350"/>
            </a:xfrm>
            <a:prstGeom prst="straightConnector1">
              <a:avLst/>
            </a:prstGeom>
            <a:ln w="38100">
              <a:headEnd type="triangle"/>
              <a:tailEnd type="triangle"/>
            </a:ln>
          </p:spPr>
          <p:style>
            <a:lnRef idx="3">
              <a:schemeClr val="accent1"/>
            </a:lnRef>
            <a:fillRef idx="0">
              <a:schemeClr val="accent1"/>
            </a:fillRef>
            <a:effectRef idx="2">
              <a:schemeClr val="accent1"/>
            </a:effectRef>
            <a:fontRef idx="minor">
              <a:schemeClr val="tx1"/>
            </a:fontRef>
          </p:style>
        </p:cxnSp>
        <p:sp>
          <p:nvSpPr>
            <p:cNvPr id="8" name="文本框 7"/>
            <p:cNvSpPr txBox="1"/>
            <p:nvPr/>
          </p:nvSpPr>
          <p:spPr>
            <a:xfrm>
              <a:off x="3321051" y="2727675"/>
              <a:ext cx="957313" cy="1015663"/>
            </a:xfrm>
            <a:prstGeom prst="rect">
              <a:avLst/>
            </a:prstGeom>
            <a:noFill/>
          </p:spPr>
          <p:txBody>
            <a:bodyPr wrap="none" rtlCol="0">
              <a:spAutoFit/>
            </a:bodyPr>
            <a:lstStyle/>
            <a:p>
              <a:r>
                <a:rPr lang="zh-CN" altLang="en-US" sz="6000" b="1" dirty="0">
                  <a:solidFill>
                    <a:srgbClr val="FF0000"/>
                  </a:solidFill>
                </a:rPr>
                <a:t>？</a:t>
              </a:r>
            </a:p>
          </p:txBody>
        </p:sp>
      </p:grpSp>
    </p:spTree>
    <p:extLst>
      <p:ext uri="{BB962C8B-B14F-4D97-AF65-F5344CB8AC3E}">
        <p14:creationId xmlns:p14="http://schemas.microsoft.com/office/powerpoint/2010/main" val="1714241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 Language and Vision</a:t>
            </a:r>
            <a:endParaRPr lang="zh-CN" altLang="en-US" dirty="0"/>
          </a:p>
        </p:txBody>
      </p:sp>
      <p:sp>
        <p:nvSpPr>
          <p:cNvPr id="3" name="内容占位符 2"/>
          <p:cNvSpPr>
            <a:spLocks noGrp="1"/>
          </p:cNvSpPr>
          <p:nvPr>
            <p:ph idx="1"/>
          </p:nvPr>
        </p:nvSpPr>
        <p:spPr/>
        <p:txBody>
          <a:bodyPr/>
          <a:lstStyle/>
          <a:p>
            <a:r>
              <a:rPr lang="en-US" altLang="zh-CN" dirty="0"/>
              <a:t>Visual Image Storytelling</a:t>
            </a:r>
            <a:endParaRPr lang="zh-CN" altLang="en-US" dirty="0"/>
          </a:p>
        </p:txBody>
      </p:sp>
      <p:graphicFrame>
        <p:nvGraphicFramePr>
          <p:cNvPr id="6" name="图示 5"/>
          <p:cNvGraphicFramePr/>
          <p:nvPr/>
        </p:nvGraphicFramePr>
        <p:xfrm>
          <a:off x="238050" y="5517234"/>
          <a:ext cx="8477278" cy="95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2" descr="âencoder decoder modelâçå¾çæç´¢ç»æ"/>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616" t="39841" r="23744" b="24352"/>
          <a:stretch/>
        </p:blipFill>
        <p:spPr bwMode="auto">
          <a:xfrm>
            <a:off x="2488422" y="2918718"/>
            <a:ext cx="4099104" cy="1800200"/>
          </a:xfrm>
          <a:prstGeom prst="rect">
            <a:avLst/>
          </a:prstGeom>
          <a:noFill/>
          <a:extLst>
            <a:ext uri="{909E8E84-426E-40DD-AFC4-6F175D3DCCD1}">
              <a14:hiddenFill xmlns:a14="http://schemas.microsoft.com/office/drawing/2010/main">
                <a:solidFill>
                  <a:srgbClr val="FFFFFF"/>
                </a:solidFill>
              </a14:hiddenFill>
            </a:ext>
          </a:extLst>
        </p:spPr>
      </p:pic>
      <p:sp>
        <p:nvSpPr>
          <p:cNvPr id="22" name="椭圆 21"/>
          <p:cNvSpPr/>
          <p:nvPr/>
        </p:nvSpPr>
        <p:spPr>
          <a:xfrm>
            <a:off x="956163" y="1628802"/>
            <a:ext cx="498863" cy="498863"/>
          </a:xfrm>
          <a:prstGeom prst="ellipse">
            <a:avLst/>
          </a:prstGeom>
          <a:solidFill>
            <a:srgbClr val="BF3420"/>
          </a:solidFill>
          <a:ln w="25400" cap="flat" cmpd="sng" algn="ctr">
            <a:solidFill>
              <a:srgbClr val="C00000"/>
            </a:solidFill>
            <a:prstDash val="solid"/>
          </a:ln>
          <a:effectLst/>
        </p:spPr>
        <p:txBody>
          <a:bodyPr rtlCol="0" anchor="ctr"/>
          <a:lstStyle/>
          <a:p>
            <a:pPr algn="ctr">
              <a:defRPr/>
            </a:pPr>
            <a:endParaRPr lang="zh-CN" altLang="en-US" sz="900" kern="0" dirty="0">
              <a:solidFill>
                <a:prstClr val="white"/>
              </a:solidFill>
              <a:latin typeface="Arial"/>
              <a:ea typeface="微软雅黑"/>
            </a:endParaRPr>
          </a:p>
        </p:txBody>
      </p:sp>
      <p:sp>
        <p:nvSpPr>
          <p:cNvPr id="23" name="椭圆 22"/>
          <p:cNvSpPr/>
          <p:nvPr/>
        </p:nvSpPr>
        <p:spPr>
          <a:xfrm>
            <a:off x="7760987" y="1761882"/>
            <a:ext cx="498863" cy="498863"/>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zh-CN" altLang="en-US" kern="0">
              <a:solidFill>
                <a:prstClr val="white"/>
              </a:solidFill>
              <a:latin typeface="Arial"/>
              <a:ea typeface="微软雅黑"/>
            </a:endParaRPr>
          </a:p>
        </p:txBody>
      </p:sp>
      <p:sp>
        <p:nvSpPr>
          <p:cNvPr id="24" name="TextBox 5"/>
          <p:cNvSpPr txBox="1"/>
          <p:nvPr/>
        </p:nvSpPr>
        <p:spPr>
          <a:xfrm>
            <a:off x="899592" y="1747426"/>
            <a:ext cx="612000" cy="261610"/>
          </a:xfrm>
          <a:prstGeom prst="rect">
            <a:avLst/>
          </a:prstGeom>
          <a:solidFill>
            <a:sysClr val="window" lastClr="FFFFFF"/>
          </a:solidFill>
          <a:ln w="25400" cap="flat" cmpd="sng" algn="ctr">
            <a:solidFill>
              <a:srgbClr val="C00000"/>
            </a:solidFill>
            <a:prstDash val="solid"/>
          </a:ln>
          <a:effectLst/>
        </p:spPr>
        <p:txBody>
          <a:bodyPr wrap="square" rtlCol="0" anchor="ctr">
            <a:spAutoFit/>
          </a:bodyPr>
          <a:lstStyle/>
          <a:p>
            <a:pPr algn="ctr">
              <a:defRPr/>
            </a:pPr>
            <a:r>
              <a:rPr lang="zh-CN" altLang="en-US" sz="1100" kern="0" dirty="0">
                <a:solidFill>
                  <a:prstClr val="black"/>
                </a:solidFill>
                <a:latin typeface="Arial"/>
                <a:ea typeface="微软雅黑"/>
              </a:rPr>
              <a:t>图像流</a:t>
            </a:r>
          </a:p>
        </p:txBody>
      </p:sp>
      <p:sp>
        <p:nvSpPr>
          <p:cNvPr id="25" name="TextBox 5"/>
          <p:cNvSpPr txBox="1"/>
          <p:nvPr/>
        </p:nvSpPr>
        <p:spPr>
          <a:xfrm>
            <a:off x="7704416" y="1880506"/>
            <a:ext cx="612000" cy="261610"/>
          </a:xfrm>
          <a:prstGeom prst="rect">
            <a:avLst/>
          </a:prstGeom>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defRPr/>
            </a:pPr>
            <a:r>
              <a:rPr lang="zh-CN" altLang="en-US" sz="1100" kern="0" dirty="0">
                <a:solidFill>
                  <a:prstClr val="black"/>
                </a:solidFill>
                <a:latin typeface="Arial"/>
                <a:ea typeface="微软雅黑"/>
              </a:rPr>
              <a:t>故事</a:t>
            </a:r>
          </a:p>
        </p:txBody>
      </p:sp>
      <p:cxnSp>
        <p:nvCxnSpPr>
          <p:cNvPr id="26" name="直接箭头连接符 25">
            <a:extLst>
              <a:ext uri="{FF2B5EF4-FFF2-40B4-BE49-F238E27FC236}">
                <a16:creationId xmlns:a16="http://schemas.microsoft.com/office/drawing/2014/main" id="{59DFA2DC-CD7F-480B-92B4-139A6828F54E}"/>
              </a:ext>
            </a:extLst>
          </p:cNvPr>
          <p:cNvCxnSpPr>
            <a:cxnSpLocks/>
            <a:stCxn id="33" idx="3"/>
            <a:endCxn id="25" idx="1"/>
          </p:cNvCxnSpPr>
          <p:nvPr/>
        </p:nvCxnSpPr>
        <p:spPr>
          <a:xfrm flipV="1">
            <a:off x="1663992" y="2011311"/>
            <a:ext cx="6040424" cy="19320"/>
          </a:xfrm>
          <a:prstGeom prst="straightConnector1">
            <a:avLst/>
          </a:prstGeom>
          <a:noFill/>
          <a:ln w="76200" cap="flat" cmpd="sng" algn="ctr">
            <a:solidFill>
              <a:srgbClr val="C00000"/>
            </a:solidFill>
            <a:prstDash val="solid"/>
            <a:tailEnd type="triangle"/>
          </a:ln>
          <a:effectLst>
            <a:outerShdw blurRad="40000" dist="23000" dir="5400000" rotWithShape="0">
              <a:srgbClr val="000000">
                <a:alpha val="35000"/>
              </a:srgbClr>
            </a:outerShdw>
          </a:effectLst>
        </p:spPr>
      </p:cxnSp>
      <p:sp>
        <p:nvSpPr>
          <p:cNvPr id="32" name="椭圆 31"/>
          <p:cNvSpPr/>
          <p:nvPr/>
        </p:nvSpPr>
        <p:spPr>
          <a:xfrm>
            <a:off x="1108563" y="1781202"/>
            <a:ext cx="498863" cy="498863"/>
          </a:xfrm>
          <a:prstGeom prst="ellipse">
            <a:avLst/>
          </a:prstGeom>
          <a:solidFill>
            <a:srgbClr val="BF3420"/>
          </a:solidFill>
          <a:ln w="25400" cap="flat" cmpd="sng" algn="ctr">
            <a:solidFill>
              <a:srgbClr val="C00000"/>
            </a:solidFill>
            <a:prstDash val="solid"/>
          </a:ln>
          <a:effectLst/>
        </p:spPr>
        <p:txBody>
          <a:bodyPr rtlCol="0" anchor="ctr"/>
          <a:lstStyle/>
          <a:p>
            <a:pPr algn="ctr">
              <a:defRPr/>
            </a:pPr>
            <a:endParaRPr lang="zh-CN" altLang="en-US" sz="900" kern="0" dirty="0">
              <a:solidFill>
                <a:prstClr val="white"/>
              </a:solidFill>
              <a:latin typeface="Arial"/>
              <a:ea typeface="微软雅黑"/>
            </a:endParaRPr>
          </a:p>
        </p:txBody>
      </p:sp>
      <p:sp>
        <p:nvSpPr>
          <p:cNvPr id="33" name="TextBox 5"/>
          <p:cNvSpPr txBox="1"/>
          <p:nvPr/>
        </p:nvSpPr>
        <p:spPr>
          <a:xfrm>
            <a:off x="1051992" y="1899826"/>
            <a:ext cx="612000" cy="261610"/>
          </a:xfrm>
          <a:prstGeom prst="rect">
            <a:avLst/>
          </a:prstGeom>
          <a:solidFill>
            <a:sysClr val="window" lastClr="FFFFFF"/>
          </a:solidFill>
          <a:ln w="25400" cap="flat" cmpd="sng" algn="ctr">
            <a:solidFill>
              <a:srgbClr val="C00000"/>
            </a:solidFill>
            <a:prstDash val="solid"/>
          </a:ln>
          <a:effectLst/>
        </p:spPr>
        <p:txBody>
          <a:bodyPr wrap="square" rtlCol="0" anchor="ctr">
            <a:spAutoFit/>
          </a:bodyPr>
          <a:lstStyle/>
          <a:p>
            <a:pPr algn="ctr">
              <a:defRPr/>
            </a:pPr>
            <a:r>
              <a:rPr lang="zh-CN" altLang="en-US" sz="1100" kern="0" dirty="0">
                <a:solidFill>
                  <a:prstClr val="black"/>
                </a:solidFill>
                <a:latin typeface="Arial"/>
                <a:ea typeface="微软雅黑"/>
              </a:rPr>
              <a:t>图像流</a:t>
            </a:r>
          </a:p>
        </p:txBody>
      </p:sp>
      <p:sp>
        <p:nvSpPr>
          <p:cNvPr id="34" name="椭圆 33"/>
          <p:cNvSpPr/>
          <p:nvPr/>
        </p:nvSpPr>
        <p:spPr>
          <a:xfrm>
            <a:off x="1260963" y="1933602"/>
            <a:ext cx="498863" cy="498863"/>
          </a:xfrm>
          <a:prstGeom prst="ellipse">
            <a:avLst/>
          </a:prstGeom>
          <a:solidFill>
            <a:srgbClr val="BF3420"/>
          </a:solidFill>
          <a:ln w="25400" cap="flat" cmpd="sng" algn="ctr">
            <a:solidFill>
              <a:srgbClr val="C00000"/>
            </a:solidFill>
            <a:prstDash val="solid"/>
          </a:ln>
          <a:effectLst/>
        </p:spPr>
        <p:txBody>
          <a:bodyPr rtlCol="0" anchor="ctr"/>
          <a:lstStyle/>
          <a:p>
            <a:pPr algn="ctr">
              <a:defRPr/>
            </a:pPr>
            <a:endParaRPr lang="zh-CN" altLang="en-US" sz="900" kern="0" dirty="0">
              <a:solidFill>
                <a:prstClr val="white"/>
              </a:solidFill>
              <a:latin typeface="Arial"/>
              <a:ea typeface="微软雅黑"/>
            </a:endParaRPr>
          </a:p>
        </p:txBody>
      </p:sp>
      <p:sp>
        <p:nvSpPr>
          <p:cNvPr id="35" name="TextBox 5"/>
          <p:cNvSpPr txBox="1"/>
          <p:nvPr/>
        </p:nvSpPr>
        <p:spPr>
          <a:xfrm>
            <a:off x="1204392" y="2052226"/>
            <a:ext cx="612000" cy="261610"/>
          </a:xfrm>
          <a:prstGeom prst="rect">
            <a:avLst/>
          </a:prstGeom>
          <a:solidFill>
            <a:sysClr val="window" lastClr="FFFFFF"/>
          </a:solidFill>
          <a:ln w="25400" cap="flat" cmpd="sng" algn="ctr">
            <a:solidFill>
              <a:srgbClr val="C00000"/>
            </a:solidFill>
            <a:prstDash val="solid"/>
          </a:ln>
          <a:effectLst/>
        </p:spPr>
        <p:txBody>
          <a:bodyPr wrap="square" rtlCol="0" anchor="ctr">
            <a:spAutoFit/>
          </a:bodyPr>
          <a:lstStyle/>
          <a:p>
            <a:pPr algn="ctr">
              <a:defRPr/>
            </a:pPr>
            <a:r>
              <a:rPr lang="zh-CN" altLang="en-US" sz="1100" kern="0" dirty="0">
                <a:solidFill>
                  <a:prstClr val="black"/>
                </a:solidFill>
                <a:latin typeface="Arial"/>
                <a:ea typeface="微软雅黑"/>
              </a:rPr>
              <a:t>图像流</a:t>
            </a:r>
          </a:p>
        </p:txBody>
      </p:sp>
      <p:pic>
        <p:nvPicPr>
          <p:cNvPr id="38" name="Picture 4"/>
          <p:cNvPicPr>
            <a:picLocks/>
          </p:cNvPicPr>
          <p:nvPr/>
        </p:nvPicPr>
        <p:blipFill>
          <a:blip r:embed="rId8"/>
          <a:stretch>
            <a:fillRect/>
          </a:stretch>
        </p:blipFill>
        <p:spPr>
          <a:xfrm>
            <a:off x="257662" y="2804706"/>
            <a:ext cx="1080000" cy="720000"/>
          </a:xfrm>
          <a:prstGeom prst="rect">
            <a:avLst/>
          </a:prstGeom>
        </p:spPr>
      </p:pic>
      <p:pic>
        <p:nvPicPr>
          <p:cNvPr id="39" name="Picture 5"/>
          <p:cNvPicPr>
            <a:picLocks/>
          </p:cNvPicPr>
          <p:nvPr/>
        </p:nvPicPr>
        <p:blipFill>
          <a:blip r:embed="rId9"/>
          <a:stretch>
            <a:fillRect/>
          </a:stretch>
        </p:blipFill>
        <p:spPr>
          <a:xfrm>
            <a:off x="1365275" y="2811788"/>
            <a:ext cx="1080000" cy="720000"/>
          </a:xfrm>
          <a:prstGeom prst="rect">
            <a:avLst/>
          </a:prstGeom>
        </p:spPr>
      </p:pic>
      <p:pic>
        <p:nvPicPr>
          <p:cNvPr id="40" name="Picture 6"/>
          <p:cNvPicPr>
            <a:picLocks/>
          </p:cNvPicPr>
          <p:nvPr/>
        </p:nvPicPr>
        <p:blipFill>
          <a:blip r:embed="rId10"/>
          <a:stretch>
            <a:fillRect/>
          </a:stretch>
        </p:blipFill>
        <p:spPr>
          <a:xfrm>
            <a:off x="252912" y="3645024"/>
            <a:ext cx="1080000" cy="720000"/>
          </a:xfrm>
          <a:prstGeom prst="rect">
            <a:avLst/>
          </a:prstGeom>
        </p:spPr>
      </p:pic>
      <p:pic>
        <p:nvPicPr>
          <p:cNvPr id="41" name="Picture 7"/>
          <p:cNvPicPr>
            <a:picLocks/>
          </p:cNvPicPr>
          <p:nvPr/>
        </p:nvPicPr>
        <p:blipFill>
          <a:blip r:embed="rId11"/>
          <a:stretch>
            <a:fillRect/>
          </a:stretch>
        </p:blipFill>
        <p:spPr>
          <a:xfrm>
            <a:off x="1363771" y="3639845"/>
            <a:ext cx="1080000" cy="720000"/>
          </a:xfrm>
          <a:prstGeom prst="rect">
            <a:avLst/>
          </a:prstGeom>
        </p:spPr>
      </p:pic>
      <p:pic>
        <p:nvPicPr>
          <p:cNvPr id="42" name="Picture 8"/>
          <p:cNvPicPr>
            <a:picLocks/>
          </p:cNvPicPr>
          <p:nvPr/>
        </p:nvPicPr>
        <p:blipFill>
          <a:blip r:embed="rId12"/>
          <a:stretch>
            <a:fillRect/>
          </a:stretch>
        </p:blipFill>
        <p:spPr>
          <a:xfrm>
            <a:off x="268340" y="4485327"/>
            <a:ext cx="1080000" cy="720000"/>
          </a:xfrm>
          <a:prstGeom prst="rect">
            <a:avLst/>
          </a:prstGeom>
        </p:spPr>
      </p:pic>
      <p:sp>
        <p:nvSpPr>
          <p:cNvPr id="47" name="TextBox 46"/>
          <p:cNvSpPr txBox="1"/>
          <p:nvPr/>
        </p:nvSpPr>
        <p:spPr>
          <a:xfrm>
            <a:off x="6660232" y="3057983"/>
            <a:ext cx="2376264" cy="1323439"/>
          </a:xfrm>
          <a:prstGeom prst="rect">
            <a:avLst/>
          </a:prstGeom>
          <a:noFill/>
        </p:spPr>
        <p:txBody>
          <a:bodyPr wrap="square" rtlCol="0">
            <a:spAutoFit/>
          </a:bodyPr>
          <a:lstStyle/>
          <a:p>
            <a:pPr marL="342900" indent="-342900">
              <a:buAutoNum type="arabicPeriod"/>
            </a:pPr>
            <a:r>
              <a:rPr lang="en-US" sz="1000" dirty="0"/>
              <a:t>A discus got stuck up on the roof. </a:t>
            </a:r>
          </a:p>
          <a:p>
            <a:pPr marL="342900" indent="-342900">
              <a:buAutoNum type="arabicPeriod"/>
            </a:pPr>
            <a:r>
              <a:rPr lang="en-US" sz="1000" dirty="0"/>
              <a:t>Why not try getting it down with a soccer ball?</a:t>
            </a:r>
          </a:p>
          <a:p>
            <a:pPr marL="342900" indent="-342900">
              <a:buAutoNum type="arabicPeriod"/>
            </a:pPr>
            <a:r>
              <a:rPr lang="en-US" sz="1000" dirty="0"/>
              <a:t>Up the soccer ball goes.</a:t>
            </a:r>
          </a:p>
          <a:p>
            <a:pPr marL="342900" indent="-342900">
              <a:buFontTx/>
              <a:buAutoNum type="arabicPeriod"/>
            </a:pPr>
            <a:r>
              <a:rPr lang="en-US" sz="1000" dirty="0"/>
              <a:t>It didn't work so we tried a volley ball.</a:t>
            </a:r>
          </a:p>
          <a:p>
            <a:pPr marL="342900" indent="-342900">
              <a:buFontTx/>
              <a:buAutoNum type="arabicPeriod"/>
            </a:pPr>
            <a:r>
              <a:rPr lang="en-US" sz="1000" dirty="0"/>
              <a:t>Now the discus, soccer ball, and volleyball are all stuck on the roof.</a:t>
            </a:r>
          </a:p>
        </p:txBody>
      </p:sp>
      <p:sp>
        <p:nvSpPr>
          <p:cNvPr id="27" name="矩形 26">
            <a:extLst>
              <a:ext uri="{FF2B5EF4-FFF2-40B4-BE49-F238E27FC236}">
                <a16:creationId xmlns:a16="http://schemas.microsoft.com/office/drawing/2014/main" id="{4D0E9188-D835-4476-9FEE-EE5F90BA56D0}"/>
              </a:ext>
            </a:extLst>
          </p:cNvPr>
          <p:cNvSpPr/>
          <p:nvPr/>
        </p:nvSpPr>
        <p:spPr>
          <a:xfrm>
            <a:off x="3264253" y="4534252"/>
            <a:ext cx="2313454"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Deep Neural Networks</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76239919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 Language and Vision</a:t>
            </a:r>
            <a:endParaRPr lang="zh-CN" altLang="en-US" dirty="0"/>
          </a:p>
        </p:txBody>
      </p:sp>
      <p:sp>
        <p:nvSpPr>
          <p:cNvPr id="3" name="内容占位符 2"/>
          <p:cNvSpPr>
            <a:spLocks noGrp="1"/>
          </p:cNvSpPr>
          <p:nvPr>
            <p:ph idx="1"/>
          </p:nvPr>
        </p:nvSpPr>
        <p:spPr/>
        <p:txBody>
          <a:bodyPr/>
          <a:lstStyle/>
          <a:p>
            <a:r>
              <a:rPr lang="zh-CN" altLang="en-US" sz="2000" dirty="0"/>
              <a:t>挑战：图片视觉差异性大；包含物体复杂；文本摘要连贯性要求高</a:t>
            </a:r>
          </a:p>
        </p:txBody>
      </p:sp>
      <p:grpSp>
        <p:nvGrpSpPr>
          <p:cNvPr id="21" name="组合 20"/>
          <p:cNvGrpSpPr/>
          <p:nvPr/>
        </p:nvGrpSpPr>
        <p:grpSpPr>
          <a:xfrm>
            <a:off x="960500" y="2043146"/>
            <a:ext cx="6995877" cy="3484653"/>
            <a:chOff x="1605417" y="2420888"/>
            <a:chExt cx="5325436" cy="2796526"/>
          </a:xfrm>
        </p:grpSpPr>
        <p:sp>
          <p:nvSpPr>
            <p:cNvPr id="4" name="object 9"/>
            <p:cNvSpPr/>
            <p:nvPr/>
          </p:nvSpPr>
          <p:spPr>
            <a:xfrm>
              <a:off x="1641383" y="2612146"/>
              <a:ext cx="1011951" cy="756939"/>
            </a:xfrm>
            <a:prstGeom prst="rect">
              <a:avLst/>
            </a:prstGeom>
            <a:blipFill>
              <a:blip r:embed="rId2" cstate="print"/>
              <a:stretch>
                <a:fillRect/>
              </a:stretch>
            </a:blipFill>
          </p:spPr>
          <p:txBody>
            <a:bodyPr wrap="square" lIns="0" tIns="0" rIns="0" bIns="0" rtlCol="0"/>
            <a:lstStyle/>
            <a:p>
              <a:endParaRPr/>
            </a:p>
          </p:txBody>
        </p:sp>
        <p:sp>
          <p:nvSpPr>
            <p:cNvPr id="5" name="object 10"/>
            <p:cNvSpPr/>
            <p:nvPr/>
          </p:nvSpPr>
          <p:spPr>
            <a:xfrm>
              <a:off x="2694319" y="2612146"/>
              <a:ext cx="1011951" cy="756939"/>
            </a:xfrm>
            <a:prstGeom prst="rect">
              <a:avLst/>
            </a:prstGeom>
            <a:blipFill>
              <a:blip r:embed="rId3" cstate="print"/>
              <a:stretch>
                <a:fillRect/>
              </a:stretch>
            </a:blipFill>
          </p:spPr>
          <p:txBody>
            <a:bodyPr wrap="square" lIns="0" tIns="0" rIns="0" bIns="0" rtlCol="0"/>
            <a:lstStyle/>
            <a:p>
              <a:endParaRPr/>
            </a:p>
          </p:txBody>
        </p:sp>
        <p:sp>
          <p:nvSpPr>
            <p:cNvPr id="6" name="object 11"/>
            <p:cNvSpPr/>
            <p:nvPr/>
          </p:nvSpPr>
          <p:spPr>
            <a:xfrm>
              <a:off x="3766987" y="2612146"/>
              <a:ext cx="1011951" cy="756939"/>
            </a:xfrm>
            <a:prstGeom prst="rect">
              <a:avLst/>
            </a:prstGeom>
            <a:blipFill>
              <a:blip r:embed="rId4" cstate="print"/>
              <a:stretch>
                <a:fillRect/>
              </a:stretch>
            </a:blipFill>
          </p:spPr>
          <p:txBody>
            <a:bodyPr wrap="square" lIns="0" tIns="0" rIns="0" bIns="0" rtlCol="0"/>
            <a:lstStyle/>
            <a:p>
              <a:endParaRPr/>
            </a:p>
          </p:txBody>
        </p:sp>
        <p:sp>
          <p:nvSpPr>
            <p:cNvPr id="7" name="object 12"/>
            <p:cNvSpPr/>
            <p:nvPr/>
          </p:nvSpPr>
          <p:spPr>
            <a:xfrm>
              <a:off x="4831054" y="2612146"/>
              <a:ext cx="1011951" cy="756939"/>
            </a:xfrm>
            <a:prstGeom prst="rect">
              <a:avLst/>
            </a:prstGeom>
            <a:blipFill>
              <a:blip r:embed="rId5" cstate="print"/>
              <a:stretch>
                <a:fillRect/>
              </a:stretch>
            </a:blipFill>
          </p:spPr>
          <p:txBody>
            <a:bodyPr wrap="square" lIns="0" tIns="0" rIns="0" bIns="0" rtlCol="0"/>
            <a:lstStyle/>
            <a:p>
              <a:endParaRPr/>
            </a:p>
          </p:txBody>
        </p:sp>
        <p:sp>
          <p:nvSpPr>
            <p:cNvPr id="8" name="object 13"/>
            <p:cNvSpPr/>
            <p:nvPr/>
          </p:nvSpPr>
          <p:spPr>
            <a:xfrm>
              <a:off x="5879941" y="2612146"/>
              <a:ext cx="1011951" cy="756939"/>
            </a:xfrm>
            <a:prstGeom prst="rect">
              <a:avLst/>
            </a:prstGeom>
            <a:blipFill>
              <a:blip r:embed="rId6" cstate="print"/>
              <a:stretch>
                <a:fillRect/>
              </a:stretch>
            </a:blipFill>
          </p:spPr>
          <p:txBody>
            <a:bodyPr wrap="square" lIns="0" tIns="0" rIns="0" bIns="0" rtlCol="0"/>
            <a:lstStyle/>
            <a:p>
              <a:endParaRPr/>
            </a:p>
          </p:txBody>
        </p:sp>
        <p:sp>
          <p:nvSpPr>
            <p:cNvPr id="9" name="object 14"/>
            <p:cNvSpPr/>
            <p:nvPr/>
          </p:nvSpPr>
          <p:spPr>
            <a:xfrm>
              <a:off x="1614567" y="2420888"/>
              <a:ext cx="5316286" cy="1049393"/>
            </a:xfrm>
            <a:prstGeom prst="rect">
              <a:avLst/>
            </a:prstGeom>
            <a:blipFill>
              <a:blip r:embed="rId7" cstate="print"/>
              <a:stretch>
                <a:fillRect/>
              </a:stretch>
            </a:blipFill>
          </p:spPr>
          <p:txBody>
            <a:bodyPr wrap="square" lIns="0" tIns="0" rIns="0" bIns="0" rtlCol="0"/>
            <a:lstStyle/>
            <a:p>
              <a:endParaRPr/>
            </a:p>
          </p:txBody>
        </p:sp>
        <p:sp>
          <p:nvSpPr>
            <p:cNvPr id="10" name="object 15"/>
            <p:cNvSpPr/>
            <p:nvPr/>
          </p:nvSpPr>
          <p:spPr>
            <a:xfrm>
              <a:off x="1900443" y="3557309"/>
              <a:ext cx="376555" cy="372110"/>
            </a:xfrm>
            <a:custGeom>
              <a:avLst/>
              <a:gdLst/>
              <a:ahLst/>
              <a:cxnLst/>
              <a:rect l="l" t="t" r="r" b="b"/>
              <a:pathLst>
                <a:path w="376555" h="372109">
                  <a:moveTo>
                    <a:pt x="188222" y="0"/>
                  </a:moveTo>
                  <a:lnTo>
                    <a:pt x="142900" y="5416"/>
                  </a:lnTo>
                  <a:lnTo>
                    <a:pt x="101600" y="20792"/>
                  </a:lnTo>
                  <a:lnTo>
                    <a:pt x="65615" y="44816"/>
                  </a:lnTo>
                  <a:lnTo>
                    <a:pt x="36235" y="76175"/>
                  </a:lnTo>
                  <a:lnTo>
                    <a:pt x="14752" y="113559"/>
                  </a:lnTo>
                  <a:lnTo>
                    <a:pt x="2456" y="155657"/>
                  </a:lnTo>
                  <a:lnTo>
                    <a:pt x="0" y="185693"/>
                  </a:lnTo>
                  <a:lnTo>
                    <a:pt x="621" y="200947"/>
                  </a:lnTo>
                  <a:lnTo>
                    <a:pt x="9569" y="244499"/>
                  </a:lnTo>
                  <a:lnTo>
                    <a:pt x="28133" y="283720"/>
                  </a:lnTo>
                  <a:lnTo>
                    <a:pt x="55024" y="317309"/>
                  </a:lnTo>
                  <a:lnTo>
                    <a:pt x="88951" y="343966"/>
                  </a:lnTo>
                  <a:lnTo>
                    <a:pt x="128623" y="362387"/>
                  </a:lnTo>
                  <a:lnTo>
                    <a:pt x="172748" y="371273"/>
                  </a:lnTo>
                  <a:lnTo>
                    <a:pt x="188222" y="371892"/>
                  </a:lnTo>
                  <a:lnTo>
                    <a:pt x="203697" y="371273"/>
                  </a:lnTo>
                  <a:lnTo>
                    <a:pt x="247822" y="362387"/>
                  </a:lnTo>
                  <a:lnTo>
                    <a:pt x="287494" y="343966"/>
                  </a:lnTo>
                  <a:lnTo>
                    <a:pt x="321421" y="317309"/>
                  </a:lnTo>
                  <a:lnTo>
                    <a:pt x="348312" y="283720"/>
                  </a:lnTo>
                  <a:lnTo>
                    <a:pt x="366876" y="244499"/>
                  </a:lnTo>
                  <a:lnTo>
                    <a:pt x="375823" y="200947"/>
                  </a:lnTo>
                  <a:lnTo>
                    <a:pt x="376445" y="185693"/>
                  </a:lnTo>
                  <a:lnTo>
                    <a:pt x="375823" y="170510"/>
                  </a:lnTo>
                  <a:lnTo>
                    <a:pt x="366876" y="127133"/>
                  </a:lnTo>
                  <a:lnTo>
                    <a:pt x="348312" y="88032"/>
                  </a:lnTo>
                  <a:lnTo>
                    <a:pt x="321421" y="54518"/>
                  </a:lnTo>
                  <a:lnTo>
                    <a:pt x="287494" y="27904"/>
                  </a:lnTo>
                  <a:lnTo>
                    <a:pt x="247822" y="9500"/>
                  </a:lnTo>
                  <a:lnTo>
                    <a:pt x="203697" y="618"/>
                  </a:lnTo>
                  <a:lnTo>
                    <a:pt x="188222" y="0"/>
                  </a:lnTo>
                  <a:close/>
                </a:path>
              </a:pathLst>
            </a:custGeom>
            <a:solidFill>
              <a:srgbClr val="2D333F"/>
            </a:solidFill>
          </p:spPr>
          <p:txBody>
            <a:bodyPr wrap="square" lIns="0" tIns="0" rIns="0" bIns="0" rtlCol="0"/>
            <a:lstStyle/>
            <a:p>
              <a:endParaRPr/>
            </a:p>
          </p:txBody>
        </p:sp>
        <p:sp>
          <p:nvSpPr>
            <p:cNvPr id="11" name="object 16"/>
            <p:cNvSpPr/>
            <p:nvPr/>
          </p:nvSpPr>
          <p:spPr>
            <a:xfrm>
              <a:off x="1940415" y="3588173"/>
              <a:ext cx="315222" cy="309657"/>
            </a:xfrm>
            <a:prstGeom prst="rect">
              <a:avLst/>
            </a:prstGeom>
            <a:blipFill>
              <a:blip r:embed="rId8" cstate="print"/>
              <a:stretch>
                <a:fillRect/>
              </a:stretch>
            </a:blipFill>
          </p:spPr>
          <p:txBody>
            <a:bodyPr wrap="square" lIns="0" tIns="0" rIns="0" bIns="0" rtlCol="0"/>
            <a:lstStyle/>
            <a:p>
              <a:endParaRPr/>
            </a:p>
          </p:txBody>
        </p:sp>
        <p:sp>
          <p:nvSpPr>
            <p:cNvPr id="12" name="object 17"/>
            <p:cNvSpPr/>
            <p:nvPr/>
          </p:nvSpPr>
          <p:spPr>
            <a:xfrm>
              <a:off x="1890323" y="4349161"/>
              <a:ext cx="377190" cy="372745"/>
            </a:xfrm>
            <a:custGeom>
              <a:avLst/>
              <a:gdLst/>
              <a:ahLst/>
              <a:cxnLst/>
              <a:rect l="l" t="t" r="r" b="b"/>
              <a:pathLst>
                <a:path w="377189" h="372745">
                  <a:moveTo>
                    <a:pt x="188222" y="0"/>
                  </a:moveTo>
                  <a:lnTo>
                    <a:pt x="143064" y="5418"/>
                  </a:lnTo>
                  <a:lnTo>
                    <a:pt x="101824" y="20806"/>
                  </a:lnTo>
                  <a:lnTo>
                    <a:pt x="65822" y="44862"/>
                  </a:lnTo>
                  <a:lnTo>
                    <a:pt x="36381" y="76284"/>
                  </a:lnTo>
                  <a:lnTo>
                    <a:pt x="14823" y="113773"/>
                  </a:lnTo>
                  <a:lnTo>
                    <a:pt x="2469" y="156026"/>
                  </a:lnTo>
                  <a:lnTo>
                    <a:pt x="0" y="186199"/>
                  </a:lnTo>
                  <a:lnTo>
                    <a:pt x="625" y="201453"/>
                  </a:lnTo>
                  <a:lnTo>
                    <a:pt x="9617" y="245005"/>
                  </a:lnTo>
                  <a:lnTo>
                    <a:pt x="28254" y="284226"/>
                  </a:lnTo>
                  <a:lnTo>
                    <a:pt x="55214" y="317815"/>
                  </a:lnTo>
                  <a:lnTo>
                    <a:pt x="89176" y="344472"/>
                  </a:lnTo>
                  <a:lnTo>
                    <a:pt x="128817" y="362893"/>
                  </a:lnTo>
                  <a:lnTo>
                    <a:pt x="172816" y="371779"/>
                  </a:lnTo>
                  <a:lnTo>
                    <a:pt x="188222" y="372398"/>
                  </a:lnTo>
                  <a:lnTo>
                    <a:pt x="203701" y="371779"/>
                  </a:lnTo>
                  <a:lnTo>
                    <a:pt x="247875" y="362893"/>
                  </a:lnTo>
                  <a:lnTo>
                    <a:pt x="287636" y="344472"/>
                  </a:lnTo>
                  <a:lnTo>
                    <a:pt x="321674" y="317815"/>
                  </a:lnTo>
                  <a:lnTo>
                    <a:pt x="348675" y="284226"/>
                  </a:lnTo>
                  <a:lnTo>
                    <a:pt x="367330" y="245005"/>
                  </a:lnTo>
                  <a:lnTo>
                    <a:pt x="376326" y="201453"/>
                  </a:lnTo>
                  <a:lnTo>
                    <a:pt x="376951" y="186199"/>
                  </a:lnTo>
                  <a:lnTo>
                    <a:pt x="376326" y="170944"/>
                  </a:lnTo>
                  <a:lnTo>
                    <a:pt x="367330" y="127392"/>
                  </a:lnTo>
                  <a:lnTo>
                    <a:pt x="348675" y="88171"/>
                  </a:lnTo>
                  <a:lnTo>
                    <a:pt x="321674" y="54582"/>
                  </a:lnTo>
                  <a:lnTo>
                    <a:pt x="287636" y="27925"/>
                  </a:lnTo>
                  <a:lnTo>
                    <a:pt x="247875" y="9504"/>
                  </a:lnTo>
                  <a:lnTo>
                    <a:pt x="203701" y="618"/>
                  </a:lnTo>
                  <a:lnTo>
                    <a:pt x="188222" y="0"/>
                  </a:lnTo>
                  <a:close/>
                </a:path>
              </a:pathLst>
            </a:custGeom>
            <a:solidFill>
              <a:srgbClr val="3A4B60"/>
            </a:solidFill>
          </p:spPr>
          <p:txBody>
            <a:bodyPr wrap="square" lIns="0" tIns="0" rIns="0" bIns="0" rtlCol="0"/>
            <a:lstStyle/>
            <a:p>
              <a:endParaRPr/>
            </a:p>
          </p:txBody>
        </p:sp>
        <p:sp>
          <p:nvSpPr>
            <p:cNvPr id="13" name="object 18"/>
            <p:cNvSpPr/>
            <p:nvPr/>
          </p:nvSpPr>
          <p:spPr>
            <a:xfrm>
              <a:off x="1921188" y="4377496"/>
              <a:ext cx="314716" cy="312692"/>
            </a:xfrm>
            <a:prstGeom prst="rect">
              <a:avLst/>
            </a:prstGeom>
            <a:blipFill>
              <a:blip r:embed="rId9" cstate="print"/>
              <a:stretch>
                <a:fillRect/>
              </a:stretch>
            </a:blipFill>
          </p:spPr>
          <p:txBody>
            <a:bodyPr wrap="square" lIns="0" tIns="0" rIns="0" bIns="0" rtlCol="0"/>
            <a:lstStyle/>
            <a:p>
              <a:endParaRPr/>
            </a:p>
          </p:txBody>
        </p:sp>
        <p:sp>
          <p:nvSpPr>
            <p:cNvPr id="14" name="object 19"/>
            <p:cNvSpPr/>
            <p:nvPr/>
          </p:nvSpPr>
          <p:spPr>
            <a:xfrm>
              <a:off x="2279925" y="3552755"/>
              <a:ext cx="4650928" cy="698752"/>
            </a:xfrm>
            <a:prstGeom prst="rect">
              <a:avLst/>
            </a:prstGeom>
            <a:blipFill>
              <a:blip r:embed="rId10" cstate="print"/>
              <a:stretch>
                <a:fillRect/>
              </a:stretch>
            </a:blipFill>
          </p:spPr>
          <p:txBody>
            <a:bodyPr wrap="square" lIns="0" tIns="0" rIns="0" bIns="0" rtlCol="0"/>
            <a:lstStyle/>
            <a:p>
              <a:endParaRPr/>
            </a:p>
          </p:txBody>
        </p:sp>
        <p:sp>
          <p:nvSpPr>
            <p:cNvPr id="15" name="object 20"/>
            <p:cNvSpPr txBox="1"/>
            <p:nvPr/>
          </p:nvSpPr>
          <p:spPr>
            <a:xfrm>
              <a:off x="2701352" y="3251612"/>
              <a:ext cx="160655" cy="128851"/>
            </a:xfrm>
            <a:prstGeom prst="rect">
              <a:avLst/>
            </a:prstGeom>
          </p:spPr>
          <p:txBody>
            <a:bodyPr vert="horz" wrap="square" lIns="0" tIns="0" rIns="0" bIns="0" rtlCol="0">
              <a:spAutoFit/>
            </a:bodyPr>
            <a:lstStyle/>
            <a:p>
              <a:pPr marL="12700">
                <a:lnSpc>
                  <a:spcPts val="1295"/>
                </a:lnSpc>
              </a:pPr>
              <a:r>
                <a:rPr sz="1050" i="1" spc="710" dirty="0">
                  <a:cs typeface="Arial"/>
                </a:rPr>
                <a:t>“</a:t>
              </a:r>
              <a:endParaRPr sz="1050">
                <a:cs typeface="Arial"/>
              </a:endParaRPr>
            </a:p>
          </p:txBody>
        </p:sp>
        <p:sp>
          <p:nvSpPr>
            <p:cNvPr id="16" name="object 21"/>
            <p:cNvSpPr/>
            <p:nvPr/>
          </p:nvSpPr>
          <p:spPr>
            <a:xfrm>
              <a:off x="2285491" y="4342077"/>
              <a:ext cx="4645362" cy="875337"/>
            </a:xfrm>
            <a:prstGeom prst="rect">
              <a:avLst/>
            </a:prstGeom>
            <a:blipFill>
              <a:blip r:embed="rId11" cstate="print"/>
              <a:stretch>
                <a:fillRect/>
              </a:stretch>
            </a:blipFill>
          </p:spPr>
          <p:txBody>
            <a:bodyPr wrap="square" lIns="0" tIns="0" rIns="0" bIns="0" rtlCol="0"/>
            <a:lstStyle/>
            <a:p>
              <a:endParaRPr/>
            </a:p>
          </p:txBody>
        </p:sp>
        <p:sp>
          <p:nvSpPr>
            <p:cNvPr id="17" name="object 22"/>
            <p:cNvSpPr txBox="1"/>
            <p:nvPr/>
          </p:nvSpPr>
          <p:spPr>
            <a:xfrm>
              <a:off x="2735324" y="3689324"/>
              <a:ext cx="4008120" cy="444289"/>
            </a:xfrm>
            <a:prstGeom prst="rect">
              <a:avLst/>
            </a:prstGeom>
          </p:spPr>
          <p:txBody>
            <a:bodyPr vert="horz" wrap="square" lIns="0" tIns="0" rIns="0" bIns="0" rtlCol="0">
              <a:spAutoFit/>
            </a:bodyPr>
            <a:lstStyle/>
            <a:p>
              <a:pPr marL="12700" marR="5080">
                <a:lnSpc>
                  <a:spcPct val="101200"/>
                </a:lnSpc>
              </a:pPr>
              <a:r>
                <a:rPr lang="en-US" sz="1200" dirty="0">
                  <a:cs typeface="Times New Roman"/>
                </a:rPr>
                <a:t>The house party yesterday was a big hit. There were some great DJs that were able to liven things up.  The music they chose was good.  Some of the DJs took turns. Everyone had a great time dancing.</a:t>
              </a:r>
            </a:p>
          </p:txBody>
        </p:sp>
        <p:sp>
          <p:nvSpPr>
            <p:cNvPr id="18" name="object 23"/>
            <p:cNvSpPr txBox="1"/>
            <p:nvPr/>
          </p:nvSpPr>
          <p:spPr>
            <a:xfrm>
              <a:off x="2740905" y="4447818"/>
              <a:ext cx="4076065" cy="593981"/>
            </a:xfrm>
            <a:prstGeom prst="rect">
              <a:avLst/>
            </a:prstGeom>
          </p:spPr>
          <p:txBody>
            <a:bodyPr vert="horz" wrap="square" lIns="0" tIns="0" rIns="0" bIns="0" rtlCol="0">
              <a:spAutoFit/>
            </a:bodyPr>
            <a:lstStyle/>
            <a:p>
              <a:pPr marL="12700" marR="5080">
                <a:lnSpc>
                  <a:spcPct val="101200"/>
                </a:lnSpc>
              </a:pPr>
              <a:r>
                <a:rPr lang="en-US" sz="1200" dirty="0">
                  <a:cs typeface="Times New Roman"/>
                </a:rPr>
                <a:t>A group of people that are enjoying the night. A man with headphones standing in front of a double record player.  The man and woman are standing up at a party.  A young man wears headphones and plays with a turntable.  A group of people are drinking and dancing at a party.</a:t>
              </a:r>
            </a:p>
          </p:txBody>
        </p:sp>
        <p:sp>
          <p:nvSpPr>
            <p:cNvPr id="19" name="object 24"/>
            <p:cNvSpPr txBox="1"/>
            <p:nvPr/>
          </p:nvSpPr>
          <p:spPr>
            <a:xfrm>
              <a:off x="1801224" y="3943504"/>
              <a:ext cx="554990" cy="257702"/>
            </a:xfrm>
            <a:prstGeom prst="rect">
              <a:avLst/>
            </a:prstGeom>
          </p:spPr>
          <p:txBody>
            <a:bodyPr vert="horz" wrap="square" lIns="0" tIns="0" rIns="0" bIns="0" rtlCol="0">
              <a:spAutoFit/>
            </a:bodyPr>
            <a:lstStyle/>
            <a:p>
              <a:pPr marL="12700" marR="5080" indent="76835">
                <a:lnSpc>
                  <a:spcPct val="101200"/>
                </a:lnSpc>
              </a:pPr>
              <a:r>
                <a:rPr sz="1050" spc="30" dirty="0">
                  <a:cs typeface="Arial Narrow"/>
                </a:rPr>
                <a:t>Human </a:t>
              </a:r>
              <a:r>
                <a:rPr sz="1050" spc="40" dirty="0">
                  <a:cs typeface="Arial Narrow"/>
                </a:rPr>
                <a:t>Annotator</a:t>
              </a:r>
              <a:endParaRPr sz="1050" dirty="0">
                <a:cs typeface="Arial Narrow"/>
              </a:endParaRPr>
            </a:p>
          </p:txBody>
        </p:sp>
        <p:sp>
          <p:nvSpPr>
            <p:cNvPr id="20" name="object 25"/>
            <p:cNvSpPr txBox="1"/>
            <p:nvPr/>
          </p:nvSpPr>
          <p:spPr>
            <a:xfrm>
              <a:off x="1605417" y="4740419"/>
              <a:ext cx="946785" cy="388664"/>
            </a:xfrm>
            <a:prstGeom prst="rect">
              <a:avLst/>
            </a:prstGeom>
          </p:spPr>
          <p:txBody>
            <a:bodyPr vert="horz" wrap="square" lIns="0" tIns="0" rIns="0" bIns="0" rtlCol="0">
              <a:spAutoFit/>
            </a:bodyPr>
            <a:lstStyle/>
            <a:p>
              <a:pPr marL="12700" marR="5080" indent="635" algn="ctr">
                <a:lnSpc>
                  <a:spcPct val="101200"/>
                </a:lnSpc>
              </a:pPr>
              <a:r>
                <a:rPr sz="1050" spc="25" dirty="0">
                  <a:cs typeface="Arial Narrow"/>
                </a:rPr>
                <a:t>Concatenated </a:t>
              </a:r>
              <a:r>
                <a:rPr sz="1050" spc="35" dirty="0">
                  <a:cs typeface="Arial Narrow"/>
                </a:rPr>
                <a:t>Caption</a:t>
              </a:r>
              <a:r>
                <a:rPr sz="1050" spc="40" dirty="0">
                  <a:cs typeface="Arial Narrow"/>
                </a:rPr>
                <a:t>s</a:t>
              </a:r>
              <a:r>
                <a:rPr sz="1050" spc="-15" dirty="0">
                  <a:cs typeface="Arial Narrow"/>
                </a:rPr>
                <a:t> </a:t>
              </a:r>
              <a:r>
                <a:rPr sz="1050" spc="45" dirty="0">
                  <a:cs typeface="Arial Narrow"/>
                </a:rPr>
                <a:t>on</a:t>
              </a:r>
              <a:r>
                <a:rPr sz="1050" spc="20" dirty="0">
                  <a:cs typeface="Arial Narrow"/>
                </a:rPr>
                <a:t> </a:t>
              </a:r>
              <a:r>
                <a:rPr sz="1050" spc="40" dirty="0">
                  <a:cs typeface="Arial Narrow"/>
                </a:rPr>
                <a:t>Individual</a:t>
              </a:r>
              <a:r>
                <a:rPr sz="1050" spc="-20" dirty="0">
                  <a:cs typeface="Arial Narrow"/>
                </a:rPr>
                <a:t> </a:t>
              </a:r>
              <a:r>
                <a:rPr sz="1050" spc="35" dirty="0">
                  <a:cs typeface="Arial Narrow"/>
                </a:rPr>
                <a:t>Photos</a:t>
              </a:r>
              <a:endParaRPr sz="1050">
                <a:cs typeface="Arial Narrow"/>
              </a:endParaRPr>
            </a:p>
          </p:txBody>
        </p:sp>
      </p:grpSp>
      <p:sp>
        <p:nvSpPr>
          <p:cNvPr id="23" name="矩形 22"/>
          <p:cNvSpPr/>
          <p:nvPr/>
        </p:nvSpPr>
        <p:spPr>
          <a:xfrm>
            <a:off x="1946799" y="1700810"/>
            <a:ext cx="3902350" cy="307777"/>
          </a:xfrm>
          <a:prstGeom prst="rect">
            <a:avLst/>
          </a:prstGeom>
        </p:spPr>
        <p:txBody>
          <a:bodyPr wrap="none">
            <a:spAutoFit/>
          </a:bodyPr>
          <a:lstStyle/>
          <a:p>
            <a:r>
              <a:rPr lang="en-US" altLang="zh-CN" sz="1400" dirty="0">
                <a:solidFill>
                  <a:srgbClr val="C00000"/>
                </a:solidFill>
              </a:rPr>
              <a:t>Not image/video to caption, but a visual storyteller</a:t>
            </a:r>
          </a:p>
        </p:txBody>
      </p:sp>
      <p:sp>
        <p:nvSpPr>
          <p:cNvPr id="24" name="矩形 23">
            <a:extLst>
              <a:ext uri="{FF2B5EF4-FFF2-40B4-BE49-F238E27FC236}">
                <a16:creationId xmlns:a16="http://schemas.microsoft.com/office/drawing/2014/main" id="{137C2A12-77EC-49C3-8216-7EDD73747697}"/>
              </a:ext>
            </a:extLst>
          </p:cNvPr>
          <p:cNvSpPr/>
          <p:nvPr/>
        </p:nvSpPr>
        <p:spPr>
          <a:xfrm>
            <a:off x="311071" y="6052129"/>
            <a:ext cx="8455651" cy="461665"/>
          </a:xfrm>
          <a:prstGeom prst="rect">
            <a:avLst/>
          </a:prstGeom>
        </p:spPr>
        <p:txBody>
          <a:bodyPr wrap="square">
            <a:spAutoFit/>
          </a:bodyPr>
          <a:lstStyle/>
          <a:p>
            <a:r>
              <a:rPr lang="en-US" altLang="zh-CN" sz="1200" dirty="0" err="1"/>
              <a:t>Hanqi</a:t>
            </a:r>
            <a:r>
              <a:rPr lang="en-US" altLang="zh-CN" sz="1200" dirty="0"/>
              <a:t> Wang, </a:t>
            </a:r>
            <a:r>
              <a:rPr lang="en-US" altLang="zh-CN" sz="1200" dirty="0" err="1"/>
              <a:t>Siliang</a:t>
            </a:r>
            <a:r>
              <a:rPr lang="en-US" altLang="zh-CN" sz="1200" dirty="0"/>
              <a:t> Tang, Yin Zhang, Tao Mei, </a:t>
            </a:r>
            <a:r>
              <a:rPr lang="en-US" altLang="zh-CN" sz="1200" dirty="0" err="1"/>
              <a:t>Yueting</a:t>
            </a:r>
            <a:r>
              <a:rPr lang="en-US" altLang="zh-CN" sz="1200" dirty="0"/>
              <a:t> Zhuang, </a:t>
            </a:r>
            <a:r>
              <a:rPr lang="en-US" altLang="zh-CN" sz="1200" dirty="0" err="1"/>
              <a:t>Fei</a:t>
            </a:r>
            <a:r>
              <a:rPr lang="en-US" altLang="zh-CN" sz="1200" dirty="0"/>
              <a:t> Wu, Learning Deep Contextual Attention Network for Narrative Photo Stream Captioning, ACM MM 2017, Mountain View, CA USA, 2017 </a:t>
            </a:r>
            <a:endParaRPr lang="zh-CN" altLang="en-US" sz="1200" dirty="0"/>
          </a:p>
        </p:txBody>
      </p:sp>
    </p:spTree>
    <p:extLst>
      <p:ext uri="{BB962C8B-B14F-4D97-AF65-F5344CB8AC3E}">
        <p14:creationId xmlns:p14="http://schemas.microsoft.com/office/powerpoint/2010/main" val="2689206739"/>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 Language and Vision</a:t>
            </a:r>
            <a:endParaRPr lang="zh-CN" altLang="en-US" dirty="0"/>
          </a:p>
        </p:txBody>
      </p:sp>
      <p:sp>
        <p:nvSpPr>
          <p:cNvPr id="3" name="内容占位符 2"/>
          <p:cNvSpPr>
            <a:spLocks noGrp="1"/>
          </p:cNvSpPr>
          <p:nvPr>
            <p:ph idx="1"/>
          </p:nvPr>
        </p:nvSpPr>
        <p:spPr/>
        <p:txBody>
          <a:bodyPr/>
          <a:lstStyle/>
          <a:p>
            <a:r>
              <a:rPr lang="en-US" altLang="zh-CN" dirty="0"/>
              <a:t>Referring Expressions</a:t>
            </a:r>
            <a:endParaRPr lang="zh-CN" altLang="en-US" dirty="0"/>
          </a:p>
        </p:txBody>
      </p:sp>
      <p:pic>
        <p:nvPicPr>
          <p:cNvPr id="2050" name="Picture 2" descr="âencoder decoder modelâçå¾çæç´¢ç»æ"/>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16" t="39841" r="23744" b="24352"/>
          <a:stretch/>
        </p:blipFill>
        <p:spPr bwMode="auto">
          <a:xfrm>
            <a:off x="2580502" y="3356992"/>
            <a:ext cx="4099104" cy="1800200"/>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p:cNvSpPr/>
          <p:nvPr/>
        </p:nvSpPr>
        <p:spPr>
          <a:xfrm>
            <a:off x="956163" y="1628802"/>
            <a:ext cx="498863" cy="498863"/>
          </a:xfrm>
          <a:prstGeom prst="ellipse">
            <a:avLst/>
          </a:prstGeom>
          <a:solidFill>
            <a:srgbClr val="BF3420"/>
          </a:solidFill>
          <a:ln w="25400" cap="flat" cmpd="sng" algn="ctr">
            <a:solidFill>
              <a:srgbClr val="C00000"/>
            </a:solidFill>
            <a:prstDash val="solid"/>
          </a:ln>
          <a:effectLst/>
        </p:spPr>
        <p:txBody>
          <a:bodyPr rtlCol="0" anchor="ctr"/>
          <a:lstStyle/>
          <a:p>
            <a:pPr algn="ctr">
              <a:defRPr/>
            </a:pPr>
            <a:endParaRPr lang="zh-CN" altLang="en-US" sz="900" kern="0" dirty="0">
              <a:solidFill>
                <a:prstClr val="white"/>
              </a:solidFill>
              <a:latin typeface="Arial"/>
              <a:ea typeface="微软雅黑"/>
            </a:endParaRPr>
          </a:p>
        </p:txBody>
      </p:sp>
      <p:sp>
        <p:nvSpPr>
          <p:cNvPr id="10" name="椭圆 9"/>
          <p:cNvSpPr/>
          <p:nvPr/>
        </p:nvSpPr>
        <p:spPr>
          <a:xfrm>
            <a:off x="7760987" y="2066043"/>
            <a:ext cx="498863" cy="498863"/>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zh-CN" altLang="en-US" kern="0">
              <a:solidFill>
                <a:prstClr val="white"/>
              </a:solidFill>
              <a:latin typeface="Arial"/>
              <a:ea typeface="微软雅黑"/>
            </a:endParaRPr>
          </a:p>
        </p:txBody>
      </p:sp>
      <p:sp>
        <p:nvSpPr>
          <p:cNvPr id="11" name="TextBox 5"/>
          <p:cNvSpPr txBox="1"/>
          <p:nvPr/>
        </p:nvSpPr>
        <p:spPr>
          <a:xfrm>
            <a:off x="899592" y="1747426"/>
            <a:ext cx="612000" cy="261610"/>
          </a:xfrm>
          <a:prstGeom prst="rect">
            <a:avLst/>
          </a:prstGeom>
          <a:solidFill>
            <a:sysClr val="window" lastClr="FFFFFF"/>
          </a:solidFill>
          <a:ln w="25400" cap="flat" cmpd="sng" algn="ctr">
            <a:solidFill>
              <a:srgbClr val="C00000"/>
            </a:solidFill>
            <a:prstDash val="solid"/>
          </a:ln>
          <a:effectLst/>
        </p:spPr>
        <p:txBody>
          <a:bodyPr wrap="square" rtlCol="0" anchor="ctr">
            <a:spAutoFit/>
          </a:bodyPr>
          <a:lstStyle/>
          <a:p>
            <a:pPr algn="ctr">
              <a:defRPr/>
            </a:pPr>
            <a:r>
              <a:rPr lang="zh-CN" altLang="en-US" sz="1100" kern="0" dirty="0">
                <a:solidFill>
                  <a:prstClr val="black"/>
                </a:solidFill>
                <a:latin typeface="Arial"/>
                <a:ea typeface="微软雅黑"/>
              </a:rPr>
              <a:t>图像</a:t>
            </a:r>
          </a:p>
        </p:txBody>
      </p:sp>
      <p:sp>
        <p:nvSpPr>
          <p:cNvPr id="12" name="TextBox 5"/>
          <p:cNvSpPr txBox="1"/>
          <p:nvPr/>
        </p:nvSpPr>
        <p:spPr>
          <a:xfrm>
            <a:off x="7704416" y="2184667"/>
            <a:ext cx="612000" cy="2616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lvl="0" algn="ctr">
              <a:defRPr/>
            </a:pPr>
            <a:r>
              <a:rPr lang="zh-CN" altLang="en-US" sz="1100" kern="0" dirty="0">
                <a:solidFill>
                  <a:prstClr val="black"/>
                </a:solidFill>
                <a:latin typeface="Arial"/>
                <a:ea typeface="微软雅黑"/>
              </a:rPr>
              <a:t>句子</a:t>
            </a:r>
          </a:p>
        </p:txBody>
      </p:sp>
      <p:cxnSp>
        <p:nvCxnSpPr>
          <p:cNvPr id="13" name="直接箭头连接符 12">
            <a:extLst>
              <a:ext uri="{FF2B5EF4-FFF2-40B4-BE49-F238E27FC236}">
                <a16:creationId xmlns:a16="http://schemas.microsoft.com/office/drawing/2014/main" id="{59DFA2DC-CD7F-480B-92B4-139A6828F54E}"/>
              </a:ext>
            </a:extLst>
          </p:cNvPr>
          <p:cNvCxnSpPr>
            <a:cxnSpLocks/>
            <a:stCxn id="11" idx="3"/>
            <a:endCxn id="12" idx="1"/>
          </p:cNvCxnSpPr>
          <p:nvPr/>
        </p:nvCxnSpPr>
        <p:spPr>
          <a:xfrm>
            <a:off x="1511592" y="1878233"/>
            <a:ext cx="6192824" cy="437241"/>
          </a:xfrm>
          <a:prstGeom prst="straightConnector1">
            <a:avLst/>
          </a:prstGeom>
          <a:noFill/>
          <a:ln w="76200" cap="flat" cmpd="sng" algn="ctr">
            <a:solidFill>
              <a:srgbClr val="C00000"/>
            </a:solidFill>
            <a:prstDash val="solid"/>
            <a:tailEnd type="triangle"/>
          </a:ln>
          <a:effectLst>
            <a:outerShdw blurRad="40000" dist="23000" dir="5400000" rotWithShape="0">
              <a:srgbClr val="000000">
                <a:alpha val="35000"/>
              </a:srgbClr>
            </a:outerShdw>
          </a:effectLst>
        </p:spPr>
      </p:cxnSp>
      <p:graphicFrame>
        <p:nvGraphicFramePr>
          <p:cNvPr id="14" name="图示 13"/>
          <p:cNvGraphicFramePr/>
          <p:nvPr/>
        </p:nvGraphicFramePr>
        <p:xfrm>
          <a:off x="238050" y="5517234"/>
          <a:ext cx="8477278" cy="954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utoShape 2" descr="http://tamaraberg.com/referitgame/referit_files/reg_model.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椭圆 19"/>
          <p:cNvSpPr/>
          <p:nvPr/>
        </p:nvSpPr>
        <p:spPr>
          <a:xfrm>
            <a:off x="956163" y="2460156"/>
            <a:ext cx="498863" cy="498863"/>
          </a:xfrm>
          <a:prstGeom prst="ellipse">
            <a:avLst/>
          </a:prstGeom>
          <a:solidFill>
            <a:schemeClr val="accent6"/>
          </a:solidFill>
          <a:ln>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zh-CN" altLang="en-US" kern="0">
              <a:solidFill>
                <a:prstClr val="white"/>
              </a:solidFill>
              <a:latin typeface="Arial"/>
              <a:ea typeface="微软雅黑"/>
            </a:endParaRPr>
          </a:p>
        </p:txBody>
      </p:sp>
      <p:sp>
        <p:nvSpPr>
          <p:cNvPr id="21" name="TextBox 5"/>
          <p:cNvSpPr txBox="1"/>
          <p:nvPr/>
        </p:nvSpPr>
        <p:spPr>
          <a:xfrm>
            <a:off x="899592" y="2578780"/>
            <a:ext cx="612000" cy="261610"/>
          </a:xfrm>
          <a:prstGeom prst="rect">
            <a:avLst/>
          </a:prstGeom>
          <a:ln>
            <a:solidFill>
              <a:schemeClr val="accent6"/>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defRPr/>
            </a:pPr>
            <a:r>
              <a:rPr lang="zh-CN" altLang="en-US" sz="1100" kern="0" dirty="0">
                <a:solidFill>
                  <a:prstClr val="black"/>
                </a:solidFill>
                <a:latin typeface="Arial"/>
                <a:ea typeface="微软雅黑"/>
              </a:rPr>
              <a:t>位置</a:t>
            </a:r>
          </a:p>
        </p:txBody>
      </p:sp>
      <p:cxnSp>
        <p:nvCxnSpPr>
          <p:cNvPr id="22" name="直接箭头连接符 21">
            <a:extLst>
              <a:ext uri="{FF2B5EF4-FFF2-40B4-BE49-F238E27FC236}">
                <a16:creationId xmlns:a16="http://schemas.microsoft.com/office/drawing/2014/main" id="{59DFA2DC-CD7F-480B-92B4-139A6828F54E}"/>
              </a:ext>
            </a:extLst>
          </p:cNvPr>
          <p:cNvCxnSpPr>
            <a:cxnSpLocks/>
            <a:stCxn id="21" idx="3"/>
            <a:endCxn id="12" idx="1"/>
          </p:cNvCxnSpPr>
          <p:nvPr/>
        </p:nvCxnSpPr>
        <p:spPr>
          <a:xfrm flipV="1">
            <a:off x="1511592" y="2315474"/>
            <a:ext cx="6192824" cy="394113"/>
          </a:xfrm>
          <a:prstGeom prst="straightConnector1">
            <a:avLst/>
          </a:prstGeom>
          <a:noFill/>
          <a:ln w="76200" cap="flat" cmpd="sng" algn="ctr">
            <a:solidFill>
              <a:schemeClr val="accent6"/>
            </a:solidFill>
            <a:prstDash val="solid"/>
            <a:tailEnd type="triangle"/>
          </a:ln>
          <a:effectLst>
            <a:outerShdw blurRad="40000" dist="23000" dir="5400000" rotWithShape="0">
              <a:srgbClr val="000000">
                <a:alpha val="35000"/>
              </a:srgbClr>
            </a:outerShdw>
          </a:effectLst>
        </p:spPr>
      </p:cxnSp>
      <p:pic>
        <p:nvPicPr>
          <p:cNvPr id="307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8" y="3442692"/>
            <a:ext cx="2171733" cy="16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p:cNvSpPr/>
          <p:nvPr/>
        </p:nvSpPr>
        <p:spPr>
          <a:xfrm>
            <a:off x="6857867" y="3903149"/>
            <a:ext cx="2016224" cy="707886"/>
          </a:xfrm>
          <a:prstGeom prst="rect">
            <a:avLst/>
          </a:prstGeom>
        </p:spPr>
        <p:txBody>
          <a:bodyPr wrap="square">
            <a:spAutoFit/>
          </a:bodyPr>
          <a:lstStyle/>
          <a:p>
            <a:pPr marL="171450" indent="-171450">
              <a:buFont typeface="Wingdings" panose="05000000000000000000" pitchFamily="2" charset="2"/>
              <a:buChar char="ü"/>
            </a:pPr>
            <a:r>
              <a:rPr lang="en-US" altLang="zh-CN" sz="1000" dirty="0"/>
              <a:t>A girl wearing glasses and a pink shirt.</a:t>
            </a:r>
          </a:p>
          <a:p>
            <a:pPr marL="171450" indent="-171450">
              <a:buFont typeface="Wingdings" panose="05000000000000000000" pitchFamily="2" charset="2"/>
              <a:buChar char="ü"/>
            </a:pPr>
            <a:r>
              <a:rPr lang="en-US" altLang="zh-CN" sz="1000" dirty="0"/>
              <a:t>An Asian girl with a pink shirt eating at the table.</a:t>
            </a:r>
          </a:p>
        </p:txBody>
      </p:sp>
      <p:sp>
        <p:nvSpPr>
          <p:cNvPr id="18" name="矩形 17">
            <a:extLst>
              <a:ext uri="{FF2B5EF4-FFF2-40B4-BE49-F238E27FC236}">
                <a16:creationId xmlns:a16="http://schemas.microsoft.com/office/drawing/2014/main" id="{26ABE621-9693-4AE1-BFC6-2406E4E38506}"/>
              </a:ext>
            </a:extLst>
          </p:cNvPr>
          <p:cNvSpPr/>
          <p:nvPr/>
        </p:nvSpPr>
        <p:spPr>
          <a:xfrm>
            <a:off x="3396298" y="4967881"/>
            <a:ext cx="2313454"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Deep Neural Networks</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54673661"/>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 Language and Vision</a:t>
            </a:r>
            <a:endParaRPr lang="zh-CN" altLang="en-US" dirty="0"/>
          </a:p>
        </p:txBody>
      </p:sp>
      <p:sp>
        <p:nvSpPr>
          <p:cNvPr id="3" name="内容占位符 2"/>
          <p:cNvSpPr>
            <a:spLocks noGrp="1"/>
          </p:cNvSpPr>
          <p:nvPr>
            <p:ph idx="1"/>
          </p:nvPr>
        </p:nvSpPr>
        <p:spPr/>
        <p:txBody>
          <a:bodyPr/>
          <a:lstStyle/>
          <a:p>
            <a:r>
              <a:rPr lang="en-US" altLang="zh-CN" dirty="0"/>
              <a:t>Image QA</a:t>
            </a:r>
            <a:endParaRPr lang="zh-CN" altLang="en-US" dirty="0"/>
          </a:p>
        </p:txBody>
      </p:sp>
      <p:pic>
        <p:nvPicPr>
          <p:cNvPr id="2050" name="Picture 2" descr="âencoder decoder modelâçå¾çæç´¢ç»æ"/>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16" t="39841" r="23744" b="24352"/>
          <a:stretch/>
        </p:blipFill>
        <p:spPr bwMode="auto">
          <a:xfrm>
            <a:off x="2814915" y="3284984"/>
            <a:ext cx="4099104" cy="1800200"/>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p:cNvSpPr/>
          <p:nvPr/>
        </p:nvSpPr>
        <p:spPr>
          <a:xfrm>
            <a:off x="956163" y="1628802"/>
            <a:ext cx="498863" cy="498863"/>
          </a:xfrm>
          <a:prstGeom prst="ellipse">
            <a:avLst/>
          </a:prstGeom>
          <a:solidFill>
            <a:srgbClr val="BF3420"/>
          </a:solidFill>
          <a:ln w="25400" cap="flat" cmpd="sng" algn="ctr">
            <a:solidFill>
              <a:srgbClr val="C00000"/>
            </a:solidFill>
            <a:prstDash val="solid"/>
          </a:ln>
          <a:effectLst/>
        </p:spPr>
        <p:txBody>
          <a:bodyPr rtlCol="0" anchor="ctr"/>
          <a:lstStyle/>
          <a:p>
            <a:pPr algn="ctr">
              <a:defRPr/>
            </a:pPr>
            <a:endParaRPr lang="zh-CN" altLang="en-US" sz="900" kern="0" dirty="0">
              <a:solidFill>
                <a:prstClr val="white"/>
              </a:solidFill>
              <a:latin typeface="Arial"/>
              <a:ea typeface="微软雅黑"/>
            </a:endParaRPr>
          </a:p>
        </p:txBody>
      </p:sp>
      <p:sp>
        <p:nvSpPr>
          <p:cNvPr id="10" name="椭圆 9"/>
          <p:cNvSpPr/>
          <p:nvPr/>
        </p:nvSpPr>
        <p:spPr>
          <a:xfrm>
            <a:off x="7760987" y="2066043"/>
            <a:ext cx="498863" cy="498863"/>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zh-CN" altLang="en-US" kern="0">
              <a:solidFill>
                <a:prstClr val="white"/>
              </a:solidFill>
              <a:latin typeface="Arial"/>
              <a:ea typeface="微软雅黑"/>
            </a:endParaRPr>
          </a:p>
        </p:txBody>
      </p:sp>
      <p:sp>
        <p:nvSpPr>
          <p:cNvPr id="11" name="TextBox 5"/>
          <p:cNvSpPr txBox="1"/>
          <p:nvPr/>
        </p:nvSpPr>
        <p:spPr>
          <a:xfrm>
            <a:off x="899592" y="1747426"/>
            <a:ext cx="612000" cy="261610"/>
          </a:xfrm>
          <a:prstGeom prst="rect">
            <a:avLst/>
          </a:prstGeom>
          <a:solidFill>
            <a:sysClr val="window" lastClr="FFFFFF"/>
          </a:solidFill>
          <a:ln w="25400" cap="flat" cmpd="sng" algn="ctr">
            <a:solidFill>
              <a:srgbClr val="C00000"/>
            </a:solidFill>
            <a:prstDash val="solid"/>
          </a:ln>
          <a:effectLst/>
        </p:spPr>
        <p:txBody>
          <a:bodyPr wrap="square" rtlCol="0" anchor="ctr">
            <a:spAutoFit/>
          </a:bodyPr>
          <a:lstStyle/>
          <a:p>
            <a:pPr algn="ctr">
              <a:defRPr/>
            </a:pPr>
            <a:r>
              <a:rPr lang="zh-CN" altLang="en-US" sz="1100" kern="0" dirty="0">
                <a:solidFill>
                  <a:prstClr val="black"/>
                </a:solidFill>
                <a:latin typeface="Arial"/>
                <a:ea typeface="微软雅黑"/>
              </a:rPr>
              <a:t>图像</a:t>
            </a:r>
          </a:p>
        </p:txBody>
      </p:sp>
      <p:sp>
        <p:nvSpPr>
          <p:cNvPr id="12" name="TextBox 5"/>
          <p:cNvSpPr txBox="1"/>
          <p:nvPr/>
        </p:nvSpPr>
        <p:spPr>
          <a:xfrm>
            <a:off x="7704416" y="2184667"/>
            <a:ext cx="612000" cy="2616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lvl="0" algn="ctr">
              <a:defRPr/>
            </a:pPr>
            <a:r>
              <a:rPr lang="zh-CN" altLang="en-US" sz="1100" kern="0" dirty="0">
                <a:solidFill>
                  <a:prstClr val="black"/>
                </a:solidFill>
                <a:latin typeface="Arial"/>
                <a:ea typeface="微软雅黑"/>
              </a:rPr>
              <a:t>答案</a:t>
            </a:r>
          </a:p>
        </p:txBody>
      </p:sp>
      <p:cxnSp>
        <p:nvCxnSpPr>
          <p:cNvPr id="13" name="直接箭头连接符 12">
            <a:extLst>
              <a:ext uri="{FF2B5EF4-FFF2-40B4-BE49-F238E27FC236}">
                <a16:creationId xmlns:a16="http://schemas.microsoft.com/office/drawing/2014/main" id="{59DFA2DC-CD7F-480B-92B4-139A6828F54E}"/>
              </a:ext>
            </a:extLst>
          </p:cNvPr>
          <p:cNvCxnSpPr>
            <a:cxnSpLocks/>
            <a:stCxn id="11" idx="3"/>
            <a:endCxn id="12" idx="1"/>
          </p:cNvCxnSpPr>
          <p:nvPr/>
        </p:nvCxnSpPr>
        <p:spPr>
          <a:xfrm>
            <a:off x="1511592" y="1878233"/>
            <a:ext cx="6192824" cy="437241"/>
          </a:xfrm>
          <a:prstGeom prst="straightConnector1">
            <a:avLst/>
          </a:prstGeom>
          <a:noFill/>
          <a:ln w="76200" cap="flat" cmpd="sng" algn="ctr">
            <a:solidFill>
              <a:srgbClr val="C00000"/>
            </a:solidFill>
            <a:prstDash val="solid"/>
            <a:tailEnd type="triangle"/>
          </a:ln>
          <a:effectLst>
            <a:outerShdw blurRad="40000" dist="23000" dir="5400000" rotWithShape="0">
              <a:srgbClr val="000000">
                <a:alpha val="35000"/>
              </a:srgbClr>
            </a:outerShdw>
          </a:effectLst>
        </p:spPr>
      </p:cxnSp>
      <p:graphicFrame>
        <p:nvGraphicFramePr>
          <p:cNvPr id="14" name="图示 13"/>
          <p:cNvGraphicFramePr/>
          <p:nvPr/>
        </p:nvGraphicFramePr>
        <p:xfrm>
          <a:off x="238050" y="5517234"/>
          <a:ext cx="8477278" cy="954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椭圆 19"/>
          <p:cNvSpPr/>
          <p:nvPr/>
        </p:nvSpPr>
        <p:spPr>
          <a:xfrm>
            <a:off x="956163" y="2460156"/>
            <a:ext cx="498863" cy="498863"/>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zh-CN" altLang="en-US" kern="0">
              <a:solidFill>
                <a:prstClr val="white"/>
              </a:solidFill>
              <a:latin typeface="Arial"/>
              <a:ea typeface="微软雅黑"/>
            </a:endParaRPr>
          </a:p>
        </p:txBody>
      </p:sp>
      <p:sp>
        <p:nvSpPr>
          <p:cNvPr id="21" name="TextBox 5"/>
          <p:cNvSpPr txBox="1"/>
          <p:nvPr/>
        </p:nvSpPr>
        <p:spPr>
          <a:xfrm>
            <a:off x="899592" y="2578780"/>
            <a:ext cx="612000" cy="261610"/>
          </a:xfrm>
          <a:prstGeom prst="rect">
            <a:avLst/>
          </a:prstGeom>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defRPr/>
            </a:pPr>
            <a:r>
              <a:rPr lang="zh-CN" altLang="en-US" sz="1100" kern="0" dirty="0">
                <a:solidFill>
                  <a:prstClr val="black"/>
                </a:solidFill>
                <a:latin typeface="Arial"/>
                <a:ea typeface="微软雅黑"/>
              </a:rPr>
              <a:t>问题</a:t>
            </a:r>
          </a:p>
        </p:txBody>
      </p:sp>
      <p:cxnSp>
        <p:nvCxnSpPr>
          <p:cNvPr id="22" name="直接箭头连接符 21">
            <a:extLst>
              <a:ext uri="{FF2B5EF4-FFF2-40B4-BE49-F238E27FC236}">
                <a16:creationId xmlns:a16="http://schemas.microsoft.com/office/drawing/2014/main" id="{59DFA2DC-CD7F-480B-92B4-139A6828F54E}"/>
              </a:ext>
            </a:extLst>
          </p:cNvPr>
          <p:cNvCxnSpPr>
            <a:cxnSpLocks/>
            <a:stCxn id="21" idx="3"/>
            <a:endCxn id="12" idx="1"/>
          </p:cNvCxnSpPr>
          <p:nvPr/>
        </p:nvCxnSpPr>
        <p:spPr>
          <a:xfrm flipV="1">
            <a:off x="1511592" y="2315474"/>
            <a:ext cx="6192824" cy="394113"/>
          </a:xfrm>
          <a:prstGeom prst="straightConnector1">
            <a:avLst/>
          </a:prstGeom>
          <a:noFill/>
          <a:ln w="76200" cap="flat" cmpd="sng" algn="ctr">
            <a:solidFill>
              <a:schemeClr val="tx1"/>
            </a:solidFill>
            <a:prstDash val="solid"/>
            <a:tailEnd type="triangle"/>
          </a:ln>
          <a:effectLst>
            <a:outerShdw blurRad="40000" dist="23000" dir="5400000" rotWithShape="0">
              <a:srgbClr val="000000">
                <a:alpha val="35000"/>
              </a:srgbClr>
            </a:outerShdw>
          </a:effectLst>
        </p:spPr>
      </p:cxnSp>
      <p:sp>
        <p:nvSpPr>
          <p:cNvPr id="23" name="矩形 22"/>
          <p:cNvSpPr/>
          <p:nvPr/>
        </p:nvSpPr>
        <p:spPr>
          <a:xfrm>
            <a:off x="7092280" y="3985029"/>
            <a:ext cx="2016224" cy="400110"/>
          </a:xfrm>
          <a:prstGeom prst="rect">
            <a:avLst/>
          </a:prstGeom>
        </p:spPr>
        <p:txBody>
          <a:bodyPr wrap="square">
            <a:spAutoFit/>
          </a:bodyPr>
          <a:lstStyle/>
          <a:p>
            <a:pPr marL="171450" indent="-171450">
              <a:buFont typeface="Wingdings" panose="05000000000000000000" pitchFamily="2" charset="2"/>
              <a:buChar char="ü"/>
            </a:pPr>
            <a:r>
              <a:rPr lang="en-US" altLang="zh-CN" sz="1000" dirty="0"/>
              <a:t>Black</a:t>
            </a:r>
          </a:p>
          <a:p>
            <a:pPr marL="171450" indent="-171450">
              <a:buFont typeface="Wingdings" panose="05000000000000000000" pitchFamily="2" charset="2"/>
              <a:buChar char="ü"/>
            </a:pPr>
            <a:r>
              <a:rPr lang="en-US" altLang="zh-CN" sz="1000" dirty="0"/>
              <a:t>Banana</a:t>
            </a:r>
          </a:p>
        </p:txBody>
      </p:sp>
      <p:pic>
        <p:nvPicPr>
          <p:cNvPr id="6147"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r="74753"/>
          <a:stretch/>
        </p:blipFill>
        <p:spPr bwMode="auto">
          <a:xfrm>
            <a:off x="587158" y="3362916"/>
            <a:ext cx="2203129" cy="172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a:extLst>
              <a:ext uri="{FF2B5EF4-FFF2-40B4-BE49-F238E27FC236}">
                <a16:creationId xmlns:a16="http://schemas.microsoft.com/office/drawing/2014/main" id="{D1B80AA2-7709-4F5C-8C89-5B9C44892EFB}"/>
              </a:ext>
            </a:extLst>
          </p:cNvPr>
          <p:cNvSpPr/>
          <p:nvPr/>
        </p:nvSpPr>
        <p:spPr>
          <a:xfrm>
            <a:off x="3684123" y="4860364"/>
            <a:ext cx="2313454"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Deep Neural Networks</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8584754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 Language and Vision</a:t>
            </a:r>
            <a:endParaRPr lang="zh-CN" altLang="en-US" dirty="0"/>
          </a:p>
        </p:txBody>
      </p:sp>
      <p:sp>
        <p:nvSpPr>
          <p:cNvPr id="3" name="内容占位符 2"/>
          <p:cNvSpPr>
            <a:spLocks noGrp="1"/>
          </p:cNvSpPr>
          <p:nvPr>
            <p:ph idx="1"/>
          </p:nvPr>
        </p:nvSpPr>
        <p:spPr/>
        <p:txBody>
          <a:bodyPr/>
          <a:lstStyle/>
          <a:p>
            <a:r>
              <a:rPr lang="en-US" altLang="zh-CN" dirty="0"/>
              <a:t>Video QA</a:t>
            </a:r>
            <a:endParaRPr lang="zh-CN" altLang="en-US" dirty="0"/>
          </a:p>
        </p:txBody>
      </p:sp>
      <p:pic>
        <p:nvPicPr>
          <p:cNvPr id="2050" name="Picture 2" descr="âencoder decoder modelâçå¾çæç´¢ç»æ"/>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16" t="39841" r="23744" b="24352"/>
          <a:stretch/>
        </p:blipFill>
        <p:spPr bwMode="auto">
          <a:xfrm>
            <a:off x="2814915" y="3284984"/>
            <a:ext cx="4099104" cy="1800200"/>
          </a:xfrm>
          <a:prstGeom prst="rect">
            <a:avLst/>
          </a:prstGeom>
          <a:noFill/>
          <a:extLst>
            <a:ext uri="{909E8E84-426E-40DD-AFC4-6F175D3DCCD1}">
              <a14:hiddenFill xmlns:a14="http://schemas.microsoft.com/office/drawing/2010/main">
                <a:solidFill>
                  <a:srgbClr val="FFFFFF"/>
                </a:solidFill>
              </a14:hiddenFill>
            </a:ext>
          </a:extLst>
        </p:spPr>
      </p:pic>
      <p:sp>
        <p:nvSpPr>
          <p:cNvPr id="10" name="椭圆 9"/>
          <p:cNvSpPr/>
          <p:nvPr/>
        </p:nvSpPr>
        <p:spPr>
          <a:xfrm>
            <a:off x="7760987" y="2066043"/>
            <a:ext cx="498863" cy="498863"/>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zh-CN" altLang="en-US" kern="0">
              <a:solidFill>
                <a:prstClr val="white"/>
              </a:solidFill>
              <a:latin typeface="Arial"/>
              <a:ea typeface="微软雅黑"/>
            </a:endParaRPr>
          </a:p>
        </p:txBody>
      </p:sp>
      <p:sp>
        <p:nvSpPr>
          <p:cNvPr id="12" name="TextBox 5"/>
          <p:cNvSpPr txBox="1"/>
          <p:nvPr/>
        </p:nvSpPr>
        <p:spPr>
          <a:xfrm>
            <a:off x="7704416" y="2184667"/>
            <a:ext cx="612000" cy="2616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lvl="0" algn="ctr">
              <a:defRPr/>
            </a:pPr>
            <a:r>
              <a:rPr lang="zh-CN" altLang="en-US" sz="1100" kern="0" dirty="0">
                <a:solidFill>
                  <a:prstClr val="black"/>
                </a:solidFill>
                <a:latin typeface="Arial"/>
                <a:ea typeface="微软雅黑"/>
              </a:rPr>
              <a:t>答案</a:t>
            </a:r>
          </a:p>
        </p:txBody>
      </p:sp>
      <p:graphicFrame>
        <p:nvGraphicFramePr>
          <p:cNvPr id="14" name="图示 13"/>
          <p:cNvGraphicFramePr/>
          <p:nvPr/>
        </p:nvGraphicFramePr>
        <p:xfrm>
          <a:off x="238050" y="5517234"/>
          <a:ext cx="8477278" cy="954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椭圆 19"/>
          <p:cNvSpPr/>
          <p:nvPr/>
        </p:nvSpPr>
        <p:spPr>
          <a:xfrm>
            <a:off x="956163" y="2460156"/>
            <a:ext cx="498863" cy="498863"/>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zh-CN" altLang="en-US" kern="0">
              <a:solidFill>
                <a:prstClr val="white"/>
              </a:solidFill>
              <a:latin typeface="Arial"/>
              <a:ea typeface="微软雅黑"/>
            </a:endParaRPr>
          </a:p>
        </p:txBody>
      </p:sp>
      <p:sp>
        <p:nvSpPr>
          <p:cNvPr id="21" name="TextBox 5"/>
          <p:cNvSpPr txBox="1"/>
          <p:nvPr/>
        </p:nvSpPr>
        <p:spPr>
          <a:xfrm>
            <a:off x="899592" y="2578780"/>
            <a:ext cx="612000" cy="261610"/>
          </a:xfrm>
          <a:prstGeom prst="rect">
            <a:avLst/>
          </a:prstGeom>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defRPr/>
            </a:pPr>
            <a:r>
              <a:rPr lang="zh-CN" altLang="en-US" sz="1100" kern="0" dirty="0">
                <a:solidFill>
                  <a:prstClr val="black"/>
                </a:solidFill>
                <a:latin typeface="Arial"/>
                <a:ea typeface="微软雅黑"/>
              </a:rPr>
              <a:t>问题</a:t>
            </a:r>
          </a:p>
        </p:txBody>
      </p:sp>
      <p:cxnSp>
        <p:nvCxnSpPr>
          <p:cNvPr id="22" name="直接箭头连接符 21">
            <a:extLst>
              <a:ext uri="{FF2B5EF4-FFF2-40B4-BE49-F238E27FC236}">
                <a16:creationId xmlns:a16="http://schemas.microsoft.com/office/drawing/2014/main" id="{59DFA2DC-CD7F-480B-92B4-139A6828F54E}"/>
              </a:ext>
            </a:extLst>
          </p:cNvPr>
          <p:cNvCxnSpPr>
            <a:cxnSpLocks/>
            <a:stCxn id="21" idx="3"/>
            <a:endCxn id="12" idx="1"/>
          </p:cNvCxnSpPr>
          <p:nvPr/>
        </p:nvCxnSpPr>
        <p:spPr>
          <a:xfrm flipV="1">
            <a:off x="1511592" y="2315474"/>
            <a:ext cx="6192824" cy="394113"/>
          </a:xfrm>
          <a:prstGeom prst="straightConnector1">
            <a:avLst/>
          </a:prstGeom>
          <a:noFill/>
          <a:ln w="76200" cap="flat" cmpd="sng" algn="ctr">
            <a:solidFill>
              <a:schemeClr val="tx1"/>
            </a:solidFill>
            <a:prstDash val="solid"/>
            <a:tailEnd type="triangle"/>
          </a:ln>
          <a:effectLst>
            <a:outerShdw blurRad="40000" dist="23000" dir="5400000" rotWithShape="0">
              <a:srgbClr val="000000">
                <a:alpha val="35000"/>
              </a:srgbClr>
            </a:outerShdw>
          </a:effectLst>
        </p:spPr>
      </p:cxnSp>
      <p:sp>
        <p:nvSpPr>
          <p:cNvPr id="23" name="矩形 22"/>
          <p:cNvSpPr/>
          <p:nvPr/>
        </p:nvSpPr>
        <p:spPr>
          <a:xfrm>
            <a:off x="7092280" y="3985031"/>
            <a:ext cx="2016224" cy="246221"/>
          </a:xfrm>
          <a:prstGeom prst="rect">
            <a:avLst/>
          </a:prstGeom>
        </p:spPr>
        <p:txBody>
          <a:bodyPr wrap="square">
            <a:spAutoFit/>
          </a:bodyPr>
          <a:lstStyle/>
          <a:p>
            <a:pPr marL="171450" indent="-171450">
              <a:buFont typeface="Wingdings" panose="05000000000000000000" pitchFamily="2" charset="2"/>
              <a:buChar char="ü"/>
            </a:pPr>
            <a:r>
              <a:rPr lang="en-US" altLang="zh-CN" sz="1000" dirty="0"/>
              <a:t>His heart lights up</a:t>
            </a:r>
          </a:p>
        </p:txBody>
      </p:sp>
      <p:sp>
        <p:nvSpPr>
          <p:cNvPr id="29" name="椭圆 28"/>
          <p:cNvSpPr/>
          <p:nvPr/>
        </p:nvSpPr>
        <p:spPr>
          <a:xfrm>
            <a:off x="956163" y="1628802"/>
            <a:ext cx="498863" cy="498863"/>
          </a:xfrm>
          <a:prstGeom prst="ellipse">
            <a:avLst/>
          </a:prstGeom>
          <a:solidFill>
            <a:schemeClr val="accent1"/>
          </a:solidFill>
          <a:ln w="25400" cap="flat" cmpd="sng" algn="ctr">
            <a:solidFill>
              <a:schemeClr val="accent1"/>
            </a:solidFill>
            <a:prstDash val="solid"/>
          </a:ln>
          <a:effectLst/>
        </p:spPr>
        <p:txBody>
          <a:bodyPr rtlCol="0" anchor="ctr"/>
          <a:lstStyle/>
          <a:p>
            <a:pPr algn="ctr">
              <a:defRPr/>
            </a:pPr>
            <a:endParaRPr lang="zh-CN" altLang="en-US" sz="900" kern="0" dirty="0">
              <a:solidFill>
                <a:prstClr val="white"/>
              </a:solidFill>
              <a:latin typeface="Arial"/>
              <a:ea typeface="微软雅黑"/>
            </a:endParaRPr>
          </a:p>
        </p:txBody>
      </p:sp>
      <p:sp>
        <p:nvSpPr>
          <p:cNvPr id="31" name="TextBox 5"/>
          <p:cNvSpPr txBox="1"/>
          <p:nvPr/>
        </p:nvSpPr>
        <p:spPr>
          <a:xfrm>
            <a:off x="899592" y="1747426"/>
            <a:ext cx="612000" cy="261610"/>
          </a:xfrm>
          <a:prstGeom prst="rect">
            <a:avLst/>
          </a:prstGeom>
          <a:solidFill>
            <a:sysClr val="window" lastClr="FFFFFF"/>
          </a:solidFill>
          <a:ln w="25400" cap="flat" cmpd="sng" algn="ctr">
            <a:solidFill>
              <a:schemeClr val="accent1"/>
            </a:solidFill>
            <a:prstDash val="solid"/>
          </a:ln>
          <a:effectLst/>
        </p:spPr>
        <p:txBody>
          <a:bodyPr wrap="square" rtlCol="0" anchor="ctr">
            <a:spAutoFit/>
          </a:bodyPr>
          <a:lstStyle/>
          <a:p>
            <a:pPr algn="ctr">
              <a:defRPr/>
            </a:pPr>
            <a:r>
              <a:rPr lang="zh-CN" altLang="en-US" sz="1100" kern="0" dirty="0">
                <a:solidFill>
                  <a:prstClr val="black"/>
                </a:solidFill>
                <a:latin typeface="Arial"/>
                <a:ea typeface="微软雅黑"/>
              </a:rPr>
              <a:t>视频</a:t>
            </a:r>
          </a:p>
        </p:txBody>
      </p:sp>
      <p:cxnSp>
        <p:nvCxnSpPr>
          <p:cNvPr id="33" name="直接箭头连接符 32">
            <a:extLst>
              <a:ext uri="{FF2B5EF4-FFF2-40B4-BE49-F238E27FC236}">
                <a16:creationId xmlns:a16="http://schemas.microsoft.com/office/drawing/2014/main" id="{59DFA2DC-CD7F-480B-92B4-139A6828F54E}"/>
              </a:ext>
            </a:extLst>
          </p:cNvPr>
          <p:cNvCxnSpPr>
            <a:cxnSpLocks/>
            <a:stCxn id="31" idx="3"/>
            <a:endCxn id="12" idx="1"/>
          </p:cNvCxnSpPr>
          <p:nvPr/>
        </p:nvCxnSpPr>
        <p:spPr>
          <a:xfrm>
            <a:off x="1511592" y="1878233"/>
            <a:ext cx="6192824" cy="437241"/>
          </a:xfrm>
          <a:prstGeom prst="straightConnector1">
            <a:avLst/>
          </a:prstGeom>
          <a:noFill/>
          <a:ln w="76200" cap="flat" cmpd="sng" algn="ctr">
            <a:solidFill>
              <a:schemeClr val="accent1"/>
            </a:solidFill>
            <a:prstDash val="solid"/>
            <a:tailEnd type="triangle"/>
          </a:ln>
          <a:effectLst>
            <a:outerShdw blurRad="40000" dist="23000" dir="5400000" rotWithShape="0">
              <a:srgbClr val="000000">
                <a:alpha val="35000"/>
              </a:srgbClr>
            </a:outerShdw>
          </a:effectLst>
        </p:spPr>
      </p:cxnSp>
      <p:pic>
        <p:nvPicPr>
          <p:cNvPr id="717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5495" y="3297138"/>
            <a:ext cx="1620487" cy="109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7895" y="3449538"/>
            <a:ext cx="1620487" cy="109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0295" y="3601938"/>
            <a:ext cx="1620487" cy="109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2695" y="3754338"/>
            <a:ext cx="1620487" cy="109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5095" y="3906738"/>
            <a:ext cx="1620487" cy="109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7495" y="4059138"/>
            <a:ext cx="1620487" cy="109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321878" y="5184150"/>
            <a:ext cx="2286000" cy="400110"/>
          </a:xfrm>
          <a:prstGeom prst="rect">
            <a:avLst/>
          </a:prstGeom>
        </p:spPr>
        <p:txBody>
          <a:bodyPr wrap="square">
            <a:spAutoFit/>
          </a:bodyPr>
          <a:lstStyle/>
          <a:p>
            <a:r>
              <a:rPr lang="en-US" altLang="zh-CN" sz="1000" dirty="0"/>
              <a:t>How does </a:t>
            </a:r>
            <a:r>
              <a:rPr lang="en-US" altLang="zh-CN" sz="1000" dirty="0" err="1"/>
              <a:t>E.T</a:t>
            </a:r>
            <a:r>
              <a:rPr lang="en-US" altLang="zh-CN" sz="1000" dirty="0"/>
              <a:t>. show his happiness that he is finally returning home? </a:t>
            </a:r>
            <a:endParaRPr lang="zh-CN" altLang="en-US" sz="1000" dirty="0"/>
          </a:p>
        </p:txBody>
      </p:sp>
      <p:sp>
        <p:nvSpPr>
          <p:cNvPr id="24" name="矩形 23">
            <a:extLst>
              <a:ext uri="{FF2B5EF4-FFF2-40B4-BE49-F238E27FC236}">
                <a16:creationId xmlns:a16="http://schemas.microsoft.com/office/drawing/2014/main" id="{7C70C481-A32B-40F7-8A0D-7FCB8F95E861}"/>
              </a:ext>
            </a:extLst>
          </p:cNvPr>
          <p:cNvSpPr/>
          <p:nvPr/>
        </p:nvSpPr>
        <p:spPr>
          <a:xfrm>
            <a:off x="3684123" y="4860364"/>
            <a:ext cx="2313454"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Deep Neural Networks</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42293689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 Language and Vision</a:t>
            </a:r>
          </a:p>
        </p:txBody>
      </p:sp>
      <p:sp>
        <p:nvSpPr>
          <p:cNvPr id="3" name="内容占位符 2"/>
          <p:cNvSpPr>
            <a:spLocks noGrp="1"/>
          </p:cNvSpPr>
          <p:nvPr>
            <p:ph idx="1"/>
          </p:nvPr>
        </p:nvSpPr>
        <p:spPr/>
        <p:txBody>
          <a:bodyPr/>
          <a:lstStyle/>
          <a:p>
            <a:r>
              <a:rPr lang="en-US" altLang="zh-CN" dirty="0"/>
              <a:t>Photo Stream QA</a:t>
            </a:r>
          </a:p>
          <a:p>
            <a:pPr lvl="1"/>
            <a:r>
              <a:rPr lang="zh-CN" altLang="en-US" dirty="0"/>
              <a:t>任务描述：</a:t>
            </a:r>
            <a:r>
              <a:rPr lang="zh-CN" altLang="zh-CN" dirty="0"/>
              <a:t>给定一组叙事照片流，我们需要去理解视觉和文本信息并回答开放式的问题。</a:t>
            </a:r>
            <a:endParaRPr lang="en-US" altLang="zh-CN" dirty="0"/>
          </a:p>
          <a:p>
            <a:r>
              <a:rPr lang="zh-CN" altLang="en-US" dirty="0"/>
              <a:t>难点：</a:t>
            </a:r>
            <a:endParaRPr lang="en-US" altLang="zh-CN" dirty="0"/>
          </a:p>
          <a:p>
            <a:pPr lvl="1"/>
            <a:r>
              <a:rPr lang="zh-CN" altLang="en-US" dirty="0"/>
              <a:t>照片间的视觉差异大。</a:t>
            </a:r>
          </a:p>
          <a:p>
            <a:pPr lvl="1"/>
            <a:r>
              <a:rPr lang="zh-CN" altLang="en-US" dirty="0"/>
              <a:t>照片在时间维度上是离散的，及时间间隔差异大。</a:t>
            </a:r>
            <a:endParaRPr lang="en-US" altLang="zh-CN" dirty="0"/>
          </a:p>
          <a:p>
            <a:pPr marL="469900" lvl="1" indent="-469900">
              <a:buFont typeface="Wingdings" pitchFamily="2" charset="2"/>
              <a:buChar char="o"/>
            </a:pPr>
            <a:r>
              <a:rPr lang="zh-CN" altLang="en-US" sz="2000" dirty="0"/>
              <a:t>这两个难点进一步加大了，理解视觉信息并推理问题的难度</a:t>
            </a:r>
          </a:p>
          <a:p>
            <a:endParaRPr lang="zh-CN" altLang="en-US" dirty="0"/>
          </a:p>
          <a:p>
            <a:endParaRPr lang="zh-CN" altLang="zh-CN" dirty="0"/>
          </a:p>
          <a:p>
            <a:endParaRPr lang="zh-CN" altLang="en-US" dirty="0"/>
          </a:p>
        </p:txBody>
      </p:sp>
      <p:pic>
        <p:nvPicPr>
          <p:cNvPr id="6" name="图片 5"/>
          <p:cNvPicPr>
            <a:picLocks noChangeAspect="1"/>
          </p:cNvPicPr>
          <p:nvPr/>
        </p:nvPicPr>
        <p:blipFill>
          <a:blip r:embed="rId2"/>
          <a:stretch>
            <a:fillRect/>
          </a:stretch>
        </p:blipFill>
        <p:spPr>
          <a:xfrm>
            <a:off x="1547664" y="3789040"/>
            <a:ext cx="6281201" cy="2216653"/>
          </a:xfrm>
          <a:prstGeom prst="rect">
            <a:avLst/>
          </a:prstGeom>
        </p:spPr>
      </p:pic>
    </p:spTree>
    <p:extLst>
      <p:ext uri="{BB962C8B-B14F-4D97-AF65-F5344CB8AC3E}">
        <p14:creationId xmlns:p14="http://schemas.microsoft.com/office/powerpoint/2010/main" val="160584876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9C53FB7-B781-4557-B5BD-E4DBCC64D6AC}"/>
              </a:ext>
            </a:extLst>
          </p:cNvPr>
          <p:cNvPicPr>
            <a:picLocks noChangeAspect="1"/>
          </p:cNvPicPr>
          <p:nvPr/>
        </p:nvPicPr>
        <p:blipFill>
          <a:blip r:embed="rId2"/>
          <a:stretch>
            <a:fillRect/>
          </a:stretch>
        </p:blipFill>
        <p:spPr>
          <a:xfrm>
            <a:off x="557212" y="1266717"/>
            <a:ext cx="7789637" cy="4966659"/>
          </a:xfrm>
          <a:prstGeom prst="rect">
            <a:avLst/>
          </a:prstGeom>
        </p:spPr>
      </p:pic>
      <p:sp>
        <p:nvSpPr>
          <p:cNvPr id="2" name="标题 1">
            <a:extLst>
              <a:ext uri="{FF2B5EF4-FFF2-40B4-BE49-F238E27FC236}">
                <a16:creationId xmlns:a16="http://schemas.microsoft.com/office/drawing/2014/main" id="{08F98052-B039-42C4-9572-6ECA6F730309}"/>
              </a:ext>
            </a:extLst>
          </p:cNvPr>
          <p:cNvSpPr>
            <a:spLocks noGrp="1"/>
          </p:cNvSpPr>
          <p:nvPr>
            <p:ph type="title"/>
          </p:nvPr>
        </p:nvSpPr>
        <p:spPr/>
        <p:txBody>
          <a:bodyPr/>
          <a:lstStyle/>
          <a:p>
            <a:r>
              <a:rPr lang="en-US" altLang="zh-CN" dirty="0"/>
              <a:t>Multimodal: Language and Vision</a:t>
            </a:r>
            <a:endParaRPr lang="zh-CN" altLang="en-US" dirty="0"/>
          </a:p>
        </p:txBody>
      </p:sp>
      <p:sp>
        <p:nvSpPr>
          <p:cNvPr id="3" name="内容占位符 2">
            <a:extLst>
              <a:ext uri="{FF2B5EF4-FFF2-40B4-BE49-F238E27FC236}">
                <a16:creationId xmlns:a16="http://schemas.microsoft.com/office/drawing/2014/main" id="{0986076A-3B6D-4F41-8DDE-98550C8F66E0}"/>
              </a:ext>
            </a:extLst>
          </p:cNvPr>
          <p:cNvSpPr>
            <a:spLocks noGrp="1"/>
          </p:cNvSpPr>
          <p:nvPr>
            <p:ph idx="1"/>
          </p:nvPr>
        </p:nvSpPr>
        <p:spPr/>
        <p:txBody>
          <a:bodyPr/>
          <a:lstStyle/>
          <a:p>
            <a:r>
              <a:rPr lang="en-US" altLang="zh-CN" dirty="0"/>
              <a:t>Textbook QA</a:t>
            </a:r>
            <a:endParaRPr lang="zh-CN" altLang="en-US" dirty="0"/>
          </a:p>
        </p:txBody>
      </p:sp>
      <p:sp>
        <p:nvSpPr>
          <p:cNvPr id="5" name="灯片编号占位符 4">
            <a:extLst>
              <a:ext uri="{FF2B5EF4-FFF2-40B4-BE49-F238E27FC236}">
                <a16:creationId xmlns:a16="http://schemas.microsoft.com/office/drawing/2014/main" id="{3A94EF2D-23AE-441D-B1EC-A7DC4B8832A8}"/>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46</a:t>
            </a:fld>
            <a:endParaRPr lang="en-US" altLang="zh-CN">
              <a:solidFill>
                <a:srgbClr val="000000"/>
              </a:solidFill>
            </a:endParaRPr>
          </a:p>
        </p:txBody>
      </p:sp>
      <p:sp>
        <p:nvSpPr>
          <p:cNvPr id="8" name="矩形 7">
            <a:extLst>
              <a:ext uri="{FF2B5EF4-FFF2-40B4-BE49-F238E27FC236}">
                <a16:creationId xmlns:a16="http://schemas.microsoft.com/office/drawing/2014/main" id="{F65C80F0-98DA-4434-80D4-9647553821DE}"/>
              </a:ext>
            </a:extLst>
          </p:cNvPr>
          <p:cNvSpPr/>
          <p:nvPr/>
        </p:nvSpPr>
        <p:spPr>
          <a:xfrm>
            <a:off x="395536" y="6316537"/>
            <a:ext cx="8669537" cy="461665"/>
          </a:xfrm>
          <a:prstGeom prst="rect">
            <a:avLst/>
          </a:prstGeom>
        </p:spPr>
        <p:txBody>
          <a:bodyPr wrap="square">
            <a:spAutoFit/>
          </a:bodyPr>
          <a:lstStyle/>
          <a:p>
            <a:r>
              <a:rPr lang="en-US" altLang="zh-CN" sz="1200" dirty="0" err="1">
                <a:solidFill>
                  <a:srgbClr val="222222"/>
                </a:solidFill>
                <a:latin typeface="Arial" panose="020B0604020202020204" pitchFamily="34" charset="0"/>
              </a:rPr>
              <a:t>Kembhavi</a:t>
            </a:r>
            <a:r>
              <a:rPr lang="en-US" altLang="zh-CN" sz="1200" dirty="0">
                <a:solidFill>
                  <a:srgbClr val="222222"/>
                </a:solidFill>
                <a:latin typeface="Arial" panose="020B0604020202020204" pitchFamily="34" charset="0"/>
              </a:rPr>
              <a:t>, A., </a:t>
            </a:r>
            <a:r>
              <a:rPr lang="en-US" altLang="zh-CN" sz="1200" dirty="0" err="1">
                <a:solidFill>
                  <a:srgbClr val="222222"/>
                </a:solidFill>
                <a:latin typeface="Arial" panose="020B0604020202020204" pitchFamily="34" charset="0"/>
              </a:rPr>
              <a:t>Seo</a:t>
            </a:r>
            <a:r>
              <a:rPr lang="en-US" altLang="zh-CN" sz="1200" dirty="0">
                <a:solidFill>
                  <a:srgbClr val="222222"/>
                </a:solidFill>
                <a:latin typeface="Arial" panose="020B0604020202020204" pitchFamily="34" charset="0"/>
              </a:rPr>
              <a:t>, M. J., </a:t>
            </a:r>
            <a:r>
              <a:rPr lang="en-US" altLang="zh-CN" sz="1200" dirty="0" err="1">
                <a:solidFill>
                  <a:srgbClr val="222222"/>
                </a:solidFill>
                <a:latin typeface="Arial" panose="020B0604020202020204" pitchFamily="34" charset="0"/>
              </a:rPr>
              <a:t>Schwenk</a:t>
            </a:r>
            <a:r>
              <a:rPr lang="en-US" altLang="zh-CN" sz="1200" dirty="0">
                <a:solidFill>
                  <a:srgbClr val="222222"/>
                </a:solidFill>
                <a:latin typeface="Arial" panose="020B0604020202020204" pitchFamily="34" charset="0"/>
              </a:rPr>
              <a:t>, D., Choi, J., Farhadi, A., &amp; </a:t>
            </a:r>
            <a:r>
              <a:rPr lang="en-US" altLang="zh-CN" sz="1200" dirty="0" err="1">
                <a:solidFill>
                  <a:srgbClr val="222222"/>
                </a:solidFill>
                <a:latin typeface="Arial" panose="020B0604020202020204" pitchFamily="34" charset="0"/>
              </a:rPr>
              <a:t>Hajishirzi</a:t>
            </a:r>
            <a:r>
              <a:rPr lang="en-US" altLang="zh-CN" sz="1200" dirty="0">
                <a:solidFill>
                  <a:srgbClr val="222222"/>
                </a:solidFill>
                <a:latin typeface="Arial" panose="020B0604020202020204" pitchFamily="34" charset="0"/>
              </a:rPr>
              <a:t>, H. Are You Smarter Than a Sixth Grader? Textbook Question Answering for Multimodal Machine Comprehension. </a:t>
            </a:r>
            <a:r>
              <a:rPr lang="en-US" altLang="zh-CN" sz="1200" i="1" dirty="0">
                <a:solidFill>
                  <a:srgbClr val="222222"/>
                </a:solidFill>
                <a:latin typeface="Arial" panose="020B0604020202020204" pitchFamily="34" charset="0"/>
              </a:rPr>
              <a:t>CVPR</a:t>
            </a:r>
            <a:r>
              <a:rPr lang="en-US" altLang="zh-CN" sz="1200" dirty="0">
                <a:solidFill>
                  <a:srgbClr val="222222"/>
                </a:solidFill>
                <a:latin typeface="Arial" panose="020B0604020202020204" pitchFamily="34" charset="0"/>
              </a:rPr>
              <a:t> 2017.</a:t>
            </a:r>
            <a:endParaRPr lang="zh-CN" altLang="en-US" sz="1200" dirty="0"/>
          </a:p>
        </p:txBody>
      </p:sp>
      <p:pic>
        <p:nvPicPr>
          <p:cNvPr id="9" name="图片 8">
            <a:extLst>
              <a:ext uri="{FF2B5EF4-FFF2-40B4-BE49-F238E27FC236}">
                <a16:creationId xmlns:a16="http://schemas.microsoft.com/office/drawing/2014/main" id="{6E77824B-A7A6-418F-9D8B-4BAE092AE39D}"/>
              </a:ext>
            </a:extLst>
          </p:cNvPr>
          <p:cNvPicPr>
            <a:picLocks noChangeAspect="1"/>
          </p:cNvPicPr>
          <p:nvPr/>
        </p:nvPicPr>
        <p:blipFill rotWithShape="1">
          <a:blip r:embed="rId3"/>
          <a:srcRect l="22203" t="8148" r="26415" b="66800"/>
          <a:stretch/>
        </p:blipFill>
        <p:spPr>
          <a:xfrm>
            <a:off x="5968731" y="980728"/>
            <a:ext cx="2608533" cy="1020298"/>
          </a:xfrm>
          <a:prstGeom prst="rect">
            <a:avLst/>
          </a:prstGeom>
        </p:spPr>
      </p:pic>
    </p:spTree>
    <p:extLst>
      <p:ext uri="{BB962C8B-B14F-4D97-AF65-F5344CB8AC3E}">
        <p14:creationId xmlns:p14="http://schemas.microsoft.com/office/powerpoint/2010/main" val="189061076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计算机的“看”与“说”</a:t>
            </a:r>
            <a:r>
              <a:rPr lang="en-US" altLang="zh-CN" dirty="0"/>
              <a:t>(</a:t>
            </a:r>
            <a:r>
              <a:rPr lang="zh-CN" altLang="en-US" dirty="0"/>
              <a:t>对话</a:t>
            </a:r>
            <a:r>
              <a:rPr lang="en-US" altLang="zh-CN" dirty="0"/>
              <a:t>)</a:t>
            </a:r>
            <a:endParaRPr lang="zh-CN" altLang="en-US" dirty="0"/>
          </a:p>
        </p:txBody>
      </p:sp>
      <p:sp>
        <p:nvSpPr>
          <p:cNvPr id="3" name="内容占位符 2"/>
          <p:cNvSpPr>
            <a:spLocks noGrp="1"/>
          </p:cNvSpPr>
          <p:nvPr>
            <p:ph idx="1"/>
          </p:nvPr>
        </p:nvSpPr>
        <p:spPr/>
        <p:txBody>
          <a:bodyPr/>
          <a:lstStyle/>
          <a:p>
            <a:pPr lvl="0"/>
            <a:r>
              <a:rPr lang="nn-NO" altLang="zh-CN" dirty="0"/>
              <a:t>Visual Dialog</a:t>
            </a:r>
            <a:endParaRPr lang="zh-CN" altLang="en-US" dirty="0"/>
          </a:p>
        </p:txBody>
      </p:sp>
      <p:pic>
        <p:nvPicPr>
          <p:cNvPr id="2050" name="Picture 2" descr="âencoder decoder modelâçå¾çæç´¢ç»æ"/>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585" t="39841" r="27911" b="24352"/>
          <a:stretch/>
        </p:blipFill>
        <p:spPr bwMode="auto">
          <a:xfrm>
            <a:off x="3388838" y="3475101"/>
            <a:ext cx="3591613" cy="1800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图示 13"/>
          <p:cNvGraphicFramePr/>
          <p:nvPr/>
        </p:nvGraphicFramePr>
        <p:xfrm>
          <a:off x="238050" y="5707351"/>
          <a:ext cx="8477278" cy="954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矩形 15"/>
          <p:cNvSpPr/>
          <p:nvPr/>
        </p:nvSpPr>
        <p:spPr>
          <a:xfrm>
            <a:off x="4420420" y="5004935"/>
            <a:ext cx="1569660" cy="369332"/>
          </a:xfrm>
          <a:prstGeom prst="rect">
            <a:avLst/>
          </a:prstGeom>
        </p:spPr>
        <p:txBody>
          <a:bodyPr wrap="none">
            <a:spAutoFit/>
          </a:bodyPr>
          <a:lstStyle/>
          <a:p>
            <a:r>
              <a:rPr lang="zh-CN" altLang="en-US" dirty="0">
                <a:solidFill>
                  <a:sysClr val="windowText" lastClr="000000"/>
                </a:solidFill>
                <a:latin typeface="Times New Roman" pitchFamily="18" charset="0"/>
                <a:cs typeface="Times New Roman" pitchFamily="18" charset="0"/>
              </a:rPr>
              <a:t>深度神经网络</a:t>
            </a:r>
          </a:p>
        </p:txBody>
      </p:sp>
      <p:sp>
        <p:nvSpPr>
          <p:cNvPr id="6" name="AutoShape 2" descr="http://tamaraberg.com/referitgame/referit_files/reg_model.jpg"/>
          <p:cNvSpPr>
            <a:spLocks noChangeAspect="1" noChangeArrowheads="1"/>
          </p:cNvSpPr>
          <p:nvPr/>
        </p:nvSpPr>
        <p:spPr bwMode="auto">
          <a:xfrm>
            <a:off x="63500" y="535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www.visualqa.org/static/img/teaser_small.jpg"/>
          <p:cNvSpPr>
            <a:spLocks noChangeAspect="1" noChangeArrowheads="1"/>
          </p:cNvSpPr>
          <p:nvPr/>
        </p:nvSpPr>
        <p:spPr bwMode="auto">
          <a:xfrm>
            <a:off x="215900" y="2059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椭圆 26"/>
          <p:cNvSpPr/>
          <p:nvPr/>
        </p:nvSpPr>
        <p:spPr>
          <a:xfrm>
            <a:off x="956163" y="1530887"/>
            <a:ext cx="498863" cy="498863"/>
          </a:xfrm>
          <a:prstGeom prst="ellipse">
            <a:avLst/>
          </a:prstGeom>
          <a:solidFill>
            <a:srgbClr val="BF3420"/>
          </a:solidFill>
          <a:ln w="25400" cap="flat" cmpd="sng" algn="ctr">
            <a:solidFill>
              <a:srgbClr val="C00000"/>
            </a:solidFill>
            <a:prstDash val="solid"/>
          </a:ln>
          <a:effectLst/>
        </p:spPr>
        <p:txBody>
          <a:bodyPr rtlCol="0" anchor="ctr"/>
          <a:lstStyle/>
          <a:p>
            <a:pPr algn="ctr">
              <a:defRPr/>
            </a:pPr>
            <a:endParaRPr lang="zh-CN" altLang="en-US" sz="900" kern="0" dirty="0">
              <a:solidFill>
                <a:prstClr val="white"/>
              </a:solidFill>
              <a:latin typeface="Arial"/>
              <a:ea typeface="微软雅黑"/>
            </a:endParaRPr>
          </a:p>
        </p:txBody>
      </p:sp>
      <p:sp>
        <p:nvSpPr>
          <p:cNvPr id="36" name="椭圆 35"/>
          <p:cNvSpPr/>
          <p:nvPr/>
        </p:nvSpPr>
        <p:spPr>
          <a:xfrm>
            <a:off x="7760987" y="1968128"/>
            <a:ext cx="498863" cy="498863"/>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zh-CN" altLang="en-US" kern="0">
              <a:solidFill>
                <a:prstClr val="white"/>
              </a:solidFill>
              <a:latin typeface="Arial"/>
              <a:ea typeface="微软雅黑"/>
            </a:endParaRPr>
          </a:p>
        </p:txBody>
      </p:sp>
      <p:sp>
        <p:nvSpPr>
          <p:cNvPr id="37" name="TextBox 5"/>
          <p:cNvSpPr txBox="1"/>
          <p:nvPr/>
        </p:nvSpPr>
        <p:spPr>
          <a:xfrm>
            <a:off x="899592" y="1649511"/>
            <a:ext cx="612000" cy="261610"/>
          </a:xfrm>
          <a:prstGeom prst="rect">
            <a:avLst/>
          </a:prstGeom>
          <a:solidFill>
            <a:sysClr val="window" lastClr="FFFFFF"/>
          </a:solidFill>
          <a:ln w="25400" cap="flat" cmpd="sng" algn="ctr">
            <a:solidFill>
              <a:srgbClr val="C00000"/>
            </a:solidFill>
            <a:prstDash val="solid"/>
          </a:ln>
          <a:effectLst/>
        </p:spPr>
        <p:txBody>
          <a:bodyPr wrap="square" rtlCol="0" anchor="ctr">
            <a:spAutoFit/>
          </a:bodyPr>
          <a:lstStyle/>
          <a:p>
            <a:pPr algn="ctr">
              <a:defRPr/>
            </a:pPr>
            <a:r>
              <a:rPr lang="zh-CN" altLang="en-US" sz="1100" kern="0" dirty="0">
                <a:solidFill>
                  <a:prstClr val="black"/>
                </a:solidFill>
                <a:latin typeface="Arial"/>
                <a:ea typeface="微软雅黑"/>
              </a:rPr>
              <a:t>图像</a:t>
            </a:r>
          </a:p>
        </p:txBody>
      </p:sp>
      <p:sp>
        <p:nvSpPr>
          <p:cNvPr id="38" name="TextBox 5"/>
          <p:cNvSpPr txBox="1"/>
          <p:nvPr/>
        </p:nvSpPr>
        <p:spPr>
          <a:xfrm>
            <a:off x="7704416" y="2086752"/>
            <a:ext cx="612000" cy="2616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defRPr/>
            </a:pPr>
            <a:r>
              <a:rPr lang="zh-CN" altLang="en-US" sz="1100" kern="0" dirty="0">
                <a:solidFill>
                  <a:prstClr val="black"/>
                </a:solidFill>
                <a:latin typeface="Arial"/>
                <a:ea typeface="微软雅黑"/>
              </a:rPr>
              <a:t>对话</a:t>
            </a:r>
            <a:r>
              <a:rPr lang="en-US" altLang="zh-CN" sz="1100" kern="0" dirty="0">
                <a:solidFill>
                  <a:prstClr val="black"/>
                </a:solidFill>
                <a:latin typeface="Arial"/>
                <a:ea typeface="微软雅黑"/>
              </a:rPr>
              <a:t>B</a:t>
            </a:r>
            <a:endParaRPr lang="zh-CN" altLang="en-US" sz="1100" kern="0" dirty="0">
              <a:solidFill>
                <a:prstClr val="black"/>
              </a:solidFill>
              <a:latin typeface="Arial"/>
              <a:ea typeface="微软雅黑"/>
            </a:endParaRPr>
          </a:p>
        </p:txBody>
      </p:sp>
      <p:cxnSp>
        <p:nvCxnSpPr>
          <p:cNvPr id="39" name="直接箭头连接符 38">
            <a:extLst>
              <a:ext uri="{FF2B5EF4-FFF2-40B4-BE49-F238E27FC236}">
                <a16:creationId xmlns:a16="http://schemas.microsoft.com/office/drawing/2014/main" id="{59DFA2DC-CD7F-480B-92B4-139A6828F54E}"/>
              </a:ext>
            </a:extLst>
          </p:cNvPr>
          <p:cNvCxnSpPr>
            <a:cxnSpLocks/>
            <a:stCxn id="37" idx="3"/>
            <a:endCxn id="38" idx="1"/>
          </p:cNvCxnSpPr>
          <p:nvPr/>
        </p:nvCxnSpPr>
        <p:spPr>
          <a:xfrm>
            <a:off x="1511592" y="1780318"/>
            <a:ext cx="6192824" cy="437241"/>
          </a:xfrm>
          <a:prstGeom prst="straightConnector1">
            <a:avLst/>
          </a:prstGeom>
          <a:noFill/>
          <a:ln w="76200" cap="flat" cmpd="sng" algn="ctr">
            <a:solidFill>
              <a:srgbClr val="C00000"/>
            </a:solidFill>
            <a:prstDash val="solid"/>
            <a:tailEnd type="triangle"/>
          </a:ln>
          <a:effectLst>
            <a:outerShdw blurRad="40000" dist="23000" dir="5400000" rotWithShape="0">
              <a:srgbClr val="000000">
                <a:alpha val="35000"/>
              </a:srgbClr>
            </a:outerShdw>
          </a:effectLst>
        </p:spPr>
      </p:cxnSp>
      <p:sp>
        <p:nvSpPr>
          <p:cNvPr id="40" name="椭圆 39"/>
          <p:cNvSpPr/>
          <p:nvPr/>
        </p:nvSpPr>
        <p:spPr>
          <a:xfrm>
            <a:off x="956163" y="2362241"/>
            <a:ext cx="498863" cy="498863"/>
          </a:xfrm>
          <a:prstGeom prst="ellipse">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zh-CN" altLang="en-US" kern="0">
              <a:solidFill>
                <a:prstClr val="white"/>
              </a:solidFill>
              <a:latin typeface="Arial"/>
              <a:ea typeface="微软雅黑"/>
            </a:endParaRPr>
          </a:p>
        </p:txBody>
      </p:sp>
      <p:sp>
        <p:nvSpPr>
          <p:cNvPr id="41" name="TextBox 5"/>
          <p:cNvSpPr txBox="1"/>
          <p:nvPr/>
        </p:nvSpPr>
        <p:spPr>
          <a:xfrm>
            <a:off x="899592" y="2480865"/>
            <a:ext cx="612000" cy="261610"/>
          </a:xfrm>
          <a:prstGeom prst="rect">
            <a:avLst/>
          </a:prstGeom>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defRPr/>
            </a:pPr>
            <a:r>
              <a:rPr lang="zh-CN" altLang="en-US" sz="1100" kern="0" dirty="0">
                <a:solidFill>
                  <a:prstClr val="black"/>
                </a:solidFill>
                <a:latin typeface="Arial"/>
                <a:ea typeface="微软雅黑"/>
              </a:rPr>
              <a:t>对话</a:t>
            </a:r>
            <a:r>
              <a:rPr lang="en-US" altLang="zh-CN" sz="1100" kern="0" dirty="0">
                <a:solidFill>
                  <a:prstClr val="black"/>
                </a:solidFill>
                <a:latin typeface="Arial"/>
                <a:ea typeface="微软雅黑"/>
              </a:rPr>
              <a:t>A</a:t>
            </a:r>
            <a:endParaRPr lang="zh-CN" altLang="en-US" sz="1100" kern="0" dirty="0">
              <a:solidFill>
                <a:prstClr val="black"/>
              </a:solidFill>
              <a:latin typeface="Arial"/>
              <a:ea typeface="微软雅黑"/>
            </a:endParaRPr>
          </a:p>
        </p:txBody>
      </p:sp>
      <p:cxnSp>
        <p:nvCxnSpPr>
          <p:cNvPr id="42" name="直接箭头连接符 41">
            <a:extLst>
              <a:ext uri="{FF2B5EF4-FFF2-40B4-BE49-F238E27FC236}">
                <a16:creationId xmlns:a16="http://schemas.microsoft.com/office/drawing/2014/main" id="{59DFA2DC-CD7F-480B-92B4-139A6828F54E}"/>
              </a:ext>
            </a:extLst>
          </p:cNvPr>
          <p:cNvCxnSpPr>
            <a:cxnSpLocks/>
            <a:stCxn id="41" idx="3"/>
            <a:endCxn id="38" idx="1"/>
          </p:cNvCxnSpPr>
          <p:nvPr/>
        </p:nvCxnSpPr>
        <p:spPr>
          <a:xfrm flipV="1">
            <a:off x="1511592" y="2217559"/>
            <a:ext cx="6192824" cy="394113"/>
          </a:xfrm>
          <a:prstGeom prst="straightConnector1">
            <a:avLst/>
          </a:prstGeom>
          <a:noFill/>
          <a:ln w="76200" cap="flat" cmpd="sng" algn="ctr">
            <a:solidFill>
              <a:schemeClr val="tx1"/>
            </a:solidFill>
            <a:prstDash val="solid"/>
            <a:headEnd type="triangle"/>
            <a:tailEnd type="triangle"/>
          </a:ln>
          <a:effectLst>
            <a:outerShdw blurRad="40000" dist="23000" dir="5400000" rotWithShape="0">
              <a:srgbClr val="000000">
                <a:alpha val="35000"/>
              </a:srgbClr>
            </a:outerShdw>
          </a:effectLst>
        </p:spPr>
      </p:cxnSp>
      <p:pic>
        <p:nvPicPr>
          <p:cNvPr id="43"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85134" t="56979"/>
          <a:stretch/>
        </p:blipFill>
        <p:spPr bwMode="auto">
          <a:xfrm>
            <a:off x="7167083" y="3586865"/>
            <a:ext cx="501263" cy="1688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组合 10"/>
          <p:cNvGrpSpPr/>
          <p:nvPr/>
        </p:nvGrpSpPr>
        <p:grpSpPr>
          <a:xfrm>
            <a:off x="847212" y="2899037"/>
            <a:ext cx="2359431" cy="2746386"/>
            <a:chOff x="279354" y="2780928"/>
            <a:chExt cx="2359431" cy="2746386"/>
          </a:xfrm>
        </p:grpSpPr>
        <p:pic>
          <p:nvPicPr>
            <p:cNvPr id="8195"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t="-2" b="-12"/>
            <a:stretch/>
          </p:blipFill>
          <p:spPr bwMode="auto">
            <a:xfrm>
              <a:off x="279354" y="2780928"/>
              <a:ext cx="2359431" cy="2746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bwMode="auto">
            <a:xfrm>
              <a:off x="2350753" y="4814817"/>
              <a:ext cx="288032" cy="3693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endParaRPr lang="zh-CN" altLang="en-US" sz="2000">
                <a:latin typeface="黑体" pitchFamily="49" charset="-122"/>
                <a:ea typeface="黑体" pitchFamily="49" charset="-122"/>
              </a:endParaRPr>
            </a:p>
          </p:txBody>
        </p:sp>
      </p:grpSp>
    </p:spTree>
    <p:extLst>
      <p:ext uri="{BB962C8B-B14F-4D97-AF65-F5344CB8AC3E}">
        <p14:creationId xmlns:p14="http://schemas.microsoft.com/office/powerpoint/2010/main" val="55956020"/>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 Language and Vision</a:t>
            </a:r>
            <a:endParaRPr lang="zh-CN" altLang="en-US" dirty="0"/>
          </a:p>
        </p:txBody>
      </p:sp>
      <p:sp>
        <p:nvSpPr>
          <p:cNvPr id="3" name="内容占位符 2"/>
          <p:cNvSpPr>
            <a:spLocks noGrp="1"/>
          </p:cNvSpPr>
          <p:nvPr>
            <p:ph idx="1"/>
          </p:nvPr>
        </p:nvSpPr>
        <p:spPr/>
        <p:txBody>
          <a:bodyPr/>
          <a:lstStyle/>
          <a:p>
            <a:r>
              <a:rPr lang="en-US" altLang="zh-CN" dirty="0"/>
              <a:t>Embodied QA </a:t>
            </a:r>
          </a:p>
        </p:txBody>
      </p:sp>
      <p:pic>
        <p:nvPicPr>
          <p:cNvPr id="3074" name="Picture 2" descr="https://embodiedqa.org/static/img/embodiedqa/tea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67" y="1844824"/>
            <a:ext cx="7488832" cy="365704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8607" y="5501870"/>
            <a:ext cx="8856984" cy="261610"/>
          </a:xfrm>
          <a:prstGeom prst="rect">
            <a:avLst/>
          </a:prstGeom>
        </p:spPr>
        <p:txBody>
          <a:bodyPr wrap="square">
            <a:spAutoFit/>
          </a:bodyPr>
          <a:lstStyle/>
          <a:p>
            <a:r>
              <a:rPr lang="en-US" altLang="zh-CN" sz="1100" dirty="0"/>
              <a:t>Embodied Question Answering, Abhishek Das, </a:t>
            </a:r>
            <a:r>
              <a:rPr lang="en-US" altLang="zh-CN" sz="1100" dirty="0" err="1"/>
              <a:t>Samyak</a:t>
            </a:r>
            <a:r>
              <a:rPr lang="en-US" altLang="zh-CN" sz="1100" dirty="0"/>
              <a:t> </a:t>
            </a:r>
            <a:r>
              <a:rPr lang="en-US" altLang="zh-CN" sz="1100" dirty="0" err="1"/>
              <a:t>Datta</a:t>
            </a:r>
            <a:r>
              <a:rPr lang="en-US" altLang="zh-CN" sz="1100" dirty="0"/>
              <a:t>, Georgia </a:t>
            </a:r>
            <a:r>
              <a:rPr lang="en-US" altLang="zh-CN" sz="1100" dirty="0" err="1"/>
              <a:t>Gkioxari</a:t>
            </a:r>
            <a:r>
              <a:rPr lang="en-US" altLang="zh-CN" sz="1100" dirty="0"/>
              <a:t>, Stefan Lee, Devi Parikh, </a:t>
            </a:r>
            <a:r>
              <a:rPr lang="en-US" altLang="zh-CN" sz="1100" dirty="0" err="1"/>
              <a:t>Dhruv</a:t>
            </a:r>
            <a:r>
              <a:rPr lang="en-US" altLang="zh-CN" sz="1100" dirty="0"/>
              <a:t> </a:t>
            </a:r>
            <a:r>
              <a:rPr lang="en-US" altLang="zh-CN" sz="1100" dirty="0" err="1"/>
              <a:t>Batra</a:t>
            </a:r>
            <a:r>
              <a:rPr lang="en-US" altLang="zh-CN" sz="1100" dirty="0"/>
              <a:t>, </a:t>
            </a:r>
            <a:r>
              <a:rPr lang="en-US" altLang="zh-CN" sz="1100" dirty="0" err="1"/>
              <a:t>CVPR</a:t>
            </a:r>
            <a:r>
              <a:rPr lang="en-US" altLang="zh-CN" sz="1100" dirty="0"/>
              <a:t> 2018 (Oral) </a:t>
            </a:r>
          </a:p>
        </p:txBody>
      </p:sp>
    </p:spTree>
    <p:extLst>
      <p:ext uri="{BB962C8B-B14F-4D97-AF65-F5344CB8AC3E}">
        <p14:creationId xmlns:p14="http://schemas.microsoft.com/office/powerpoint/2010/main" val="2979404585"/>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a:t>
            </a:r>
            <a:endParaRPr lang="zh-CN" altLang="en-US" dirty="0"/>
          </a:p>
        </p:txBody>
      </p:sp>
      <p:sp>
        <p:nvSpPr>
          <p:cNvPr id="3" name="内容占位符 2"/>
          <p:cNvSpPr>
            <a:spLocks noGrp="1"/>
          </p:cNvSpPr>
          <p:nvPr>
            <p:ph idx="1"/>
          </p:nvPr>
        </p:nvSpPr>
        <p:spPr/>
        <p:txBody>
          <a:bodyPr/>
          <a:lstStyle/>
          <a:p>
            <a:r>
              <a:rPr lang="en-US" altLang="zh-CN" dirty="0"/>
              <a:t>Can AI creates poetries?</a:t>
            </a:r>
          </a:p>
          <a:p>
            <a:endParaRPr lang="zh-CN" altLang="en-US" dirty="0"/>
          </a:p>
        </p:txBody>
      </p:sp>
      <p:pic>
        <p:nvPicPr>
          <p:cNvPr id="5" name="图片 4"/>
          <p:cNvPicPr>
            <a:picLocks noChangeAspect="1"/>
          </p:cNvPicPr>
          <p:nvPr/>
        </p:nvPicPr>
        <p:blipFill>
          <a:blip r:embed="rId2"/>
          <a:stretch>
            <a:fillRect/>
          </a:stretch>
        </p:blipFill>
        <p:spPr>
          <a:xfrm>
            <a:off x="323528" y="2276872"/>
            <a:ext cx="4859920" cy="3579496"/>
          </a:xfrm>
          <a:prstGeom prst="rect">
            <a:avLst/>
          </a:prstGeom>
        </p:spPr>
      </p:pic>
      <p:pic>
        <p:nvPicPr>
          <p:cNvPr id="6" name="图片 5"/>
          <p:cNvPicPr>
            <a:picLocks noChangeAspect="1"/>
          </p:cNvPicPr>
          <p:nvPr/>
        </p:nvPicPr>
        <p:blipFill>
          <a:blip r:embed="rId3"/>
          <a:stretch>
            <a:fillRect/>
          </a:stretch>
        </p:blipFill>
        <p:spPr>
          <a:xfrm>
            <a:off x="5292080" y="1677772"/>
            <a:ext cx="3714919" cy="4775564"/>
          </a:xfrm>
          <a:prstGeom prst="rect">
            <a:avLst/>
          </a:prstGeom>
        </p:spPr>
      </p:pic>
    </p:spTree>
    <p:extLst>
      <p:ext uri="{BB962C8B-B14F-4D97-AF65-F5344CB8AC3E}">
        <p14:creationId xmlns:p14="http://schemas.microsoft.com/office/powerpoint/2010/main" val="3941070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108" y="522394"/>
            <a:ext cx="2432154" cy="2930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5954971" y="3440119"/>
            <a:ext cx="3001766" cy="681038"/>
          </a:xfrm>
          <a:prstGeom prst="round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b="1" dirty="0">
                <a:solidFill>
                  <a:schemeClr val="bg1"/>
                </a:solidFill>
                <a:latin typeface="Times" panose="02020603050405020304" pitchFamily="18" charset="0"/>
                <a:ea typeface="微软雅黑" panose="020B0503020204020204" pitchFamily="34" charset="-122"/>
                <a:cs typeface="Times" panose="02020603050405020304" pitchFamily="18" charset="0"/>
              </a:rPr>
              <a:t>Research Project on AI,</a:t>
            </a:r>
          </a:p>
          <a:p>
            <a:pPr algn="ctr" fontAlgn="base">
              <a:spcBef>
                <a:spcPct val="0"/>
              </a:spcBef>
              <a:spcAft>
                <a:spcPct val="0"/>
              </a:spcAft>
            </a:pPr>
            <a:r>
              <a:rPr lang="en-US" altLang="zh-CN" sz="1600" b="1" dirty="0">
                <a:solidFill>
                  <a:schemeClr val="bg1"/>
                </a:solidFill>
                <a:latin typeface="Times" panose="02020603050405020304" pitchFamily="18" charset="0"/>
                <a:ea typeface="微软雅黑" panose="020B0503020204020204" pitchFamily="34" charset="-122"/>
                <a:cs typeface="Times" panose="02020603050405020304" pitchFamily="18" charset="0"/>
              </a:rPr>
              <a:t> </a:t>
            </a:r>
            <a:r>
              <a:rPr lang="en-US" altLang="zh-CN" sz="1400" dirty="0">
                <a:solidFill>
                  <a:schemeClr val="bg1"/>
                </a:solidFill>
                <a:latin typeface="Times" panose="02020603050405020304" pitchFamily="18" charset="0"/>
                <a:ea typeface="微软雅黑" panose="020B0503020204020204" pitchFamily="34" charset="-122"/>
                <a:cs typeface="Times" panose="02020603050405020304" pitchFamily="18" charset="0"/>
              </a:rPr>
              <a:t>August 31, 1955,  Dartmouth</a:t>
            </a:r>
            <a:endParaRPr lang="en-US" altLang="zh-CN" sz="16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pic>
        <p:nvPicPr>
          <p:cNvPr id="7" name="Picture 2" descr="AI@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347" y="4234560"/>
            <a:ext cx="2841015" cy="1772803"/>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 7"/>
          <p:cNvSpPr/>
          <p:nvPr/>
        </p:nvSpPr>
        <p:spPr bwMode="auto">
          <a:xfrm>
            <a:off x="5540672" y="6116721"/>
            <a:ext cx="3500583" cy="408623"/>
          </a:xfrm>
          <a:prstGeom prst="round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altLang="zh-CN" b="1" dirty="0">
                <a:solidFill>
                  <a:schemeClr val="bg1"/>
                </a:solidFill>
                <a:latin typeface="Times" panose="02020603050405020304" pitchFamily="18" charset="0"/>
                <a:ea typeface="微软雅黑" panose="020B0503020204020204" pitchFamily="34" charset="-122"/>
                <a:cs typeface="Times" panose="02020603050405020304" pitchFamily="18" charset="0"/>
              </a:rPr>
              <a:t>AI</a:t>
            </a:r>
            <a:r>
              <a:rPr lang="zh-CN" altLang="en-US" b="1" dirty="0">
                <a:solidFill>
                  <a:schemeClr val="bg1"/>
                </a:solidFill>
                <a:latin typeface="Times" panose="02020603050405020304" pitchFamily="18" charset="0"/>
                <a:ea typeface="微软雅黑" panose="020B0503020204020204" pitchFamily="34" charset="-122"/>
                <a:cs typeface="Times" panose="02020603050405020304" pitchFamily="18" charset="0"/>
              </a:rPr>
              <a:t>概念提出</a:t>
            </a:r>
            <a:r>
              <a:rPr lang="en-US" altLang="zh-CN" b="1" dirty="0">
                <a:solidFill>
                  <a:schemeClr val="bg1"/>
                </a:solidFill>
                <a:latin typeface="Times" panose="02020603050405020304" pitchFamily="18" charset="0"/>
                <a:ea typeface="微软雅黑" panose="020B0503020204020204" pitchFamily="34" charset="-122"/>
                <a:cs typeface="Times" panose="02020603050405020304" pitchFamily="18" charset="0"/>
              </a:rPr>
              <a:t>50</a:t>
            </a:r>
            <a:r>
              <a:rPr lang="zh-CN" altLang="en-US" b="1" dirty="0">
                <a:solidFill>
                  <a:schemeClr val="bg1"/>
                </a:solidFill>
                <a:latin typeface="Times" panose="02020603050405020304" pitchFamily="18" charset="0"/>
                <a:ea typeface="微软雅黑" panose="020B0503020204020204" pitchFamily="34" charset="-122"/>
                <a:cs typeface="Times" panose="02020603050405020304" pitchFamily="18" charset="0"/>
              </a:rPr>
              <a:t>年后，建议人合影</a:t>
            </a:r>
          </a:p>
        </p:txBody>
      </p:sp>
      <p:sp>
        <p:nvSpPr>
          <p:cNvPr id="10" name="标题 3"/>
          <p:cNvSpPr>
            <a:spLocks noGrp="1"/>
          </p:cNvSpPr>
          <p:nvPr>
            <p:ph type="title"/>
          </p:nvPr>
        </p:nvSpPr>
        <p:spPr/>
        <p:txBody>
          <a:bodyPr>
            <a:noAutofit/>
          </a:bodyPr>
          <a:lstStyle/>
          <a:p>
            <a:r>
              <a:rPr lang="en-US" altLang="zh-CN" dirty="0"/>
              <a:t>The birth of AI</a:t>
            </a:r>
            <a:endParaRPr lang="zh-CN" altLang="en-US" dirty="0"/>
          </a:p>
        </p:txBody>
      </p:sp>
      <p:sp>
        <p:nvSpPr>
          <p:cNvPr id="2" name="内容占位符 1">
            <a:extLst>
              <a:ext uri="{FF2B5EF4-FFF2-40B4-BE49-F238E27FC236}">
                <a16:creationId xmlns:a16="http://schemas.microsoft.com/office/drawing/2014/main" id="{AE34C7A2-AFD8-43DE-B18C-1836907BE41B}"/>
              </a:ext>
            </a:extLst>
          </p:cNvPr>
          <p:cNvSpPr>
            <a:spLocks noGrp="1"/>
          </p:cNvSpPr>
          <p:nvPr>
            <p:ph idx="1"/>
          </p:nvPr>
        </p:nvSpPr>
        <p:spPr>
          <a:xfrm>
            <a:off x="566737" y="931026"/>
            <a:ext cx="5157391" cy="5522310"/>
          </a:xfrm>
        </p:spPr>
        <p:txBody>
          <a:bodyPr/>
          <a:lstStyle/>
          <a:p>
            <a:r>
              <a:rPr lang="en-US" altLang="zh-CN" sz="1800" dirty="0"/>
              <a:t>In 1956, several scholars first established the concept of “artificial intelligence” at Dartmouth College in the US</a:t>
            </a:r>
            <a:endParaRPr lang="zh-CN" altLang="en-US" sz="1800" dirty="0"/>
          </a:p>
          <a:p>
            <a:pPr lvl="1"/>
            <a:r>
              <a:rPr lang="en-US" altLang="zh-CN" sz="1600" dirty="0"/>
              <a:t>Professor J. McCarthy at Stanford University (</a:t>
            </a:r>
            <a:r>
              <a:rPr lang="zh-CN" altLang="en-US" sz="1600" dirty="0"/>
              <a:t>时任</a:t>
            </a:r>
            <a:r>
              <a:rPr lang="en-US" altLang="zh-CN" sz="1600" dirty="0"/>
              <a:t>Dartmouth</a:t>
            </a:r>
            <a:r>
              <a:rPr lang="zh-CN" altLang="en-US" sz="1600" dirty="0"/>
              <a:t>数学系助理教授，</a:t>
            </a:r>
            <a:r>
              <a:rPr lang="en-US" altLang="zh-CN" sz="1600" dirty="0"/>
              <a:t>1971</a:t>
            </a:r>
            <a:r>
              <a:rPr lang="zh-CN" altLang="en-US" sz="1600" dirty="0"/>
              <a:t>年度图灵奖获得者</a:t>
            </a:r>
            <a:r>
              <a:rPr lang="en-US" altLang="zh-CN" sz="1600" dirty="0"/>
              <a:t>)</a:t>
            </a:r>
          </a:p>
          <a:p>
            <a:pPr lvl="1"/>
            <a:r>
              <a:rPr lang="en-US" altLang="zh-CN" sz="1600" dirty="0"/>
              <a:t>Professor M. L. Minsky at the Massachusetts Institute of Technology (</a:t>
            </a:r>
            <a:r>
              <a:rPr lang="zh-CN" altLang="en-US" sz="1600" dirty="0"/>
              <a:t>时任哈佛大学数学系和神经学系</a:t>
            </a:r>
            <a:r>
              <a:rPr lang="en-US" altLang="zh-CN" sz="1600" dirty="0"/>
              <a:t>Junior Fellow</a:t>
            </a:r>
            <a:r>
              <a:rPr lang="zh-CN" altLang="en-US" sz="1600" dirty="0"/>
              <a:t>，</a:t>
            </a:r>
            <a:r>
              <a:rPr lang="en-US" altLang="zh-CN" sz="1600" dirty="0"/>
              <a:t>1969</a:t>
            </a:r>
            <a:r>
              <a:rPr lang="zh-CN" altLang="en-US" sz="1600" dirty="0"/>
              <a:t>年度图灵奖获得</a:t>
            </a:r>
            <a:r>
              <a:rPr lang="en-US" altLang="zh-CN" sz="1600" dirty="0"/>
              <a:t>)</a:t>
            </a:r>
          </a:p>
          <a:p>
            <a:pPr lvl="1"/>
            <a:r>
              <a:rPr lang="en-US" altLang="zh-CN" sz="1600" dirty="0"/>
              <a:t>C. E. Shannon (also known as “the father of information theory”) at Bell Labs</a:t>
            </a:r>
          </a:p>
          <a:p>
            <a:pPr lvl="1"/>
            <a:r>
              <a:rPr lang="en-US" altLang="zh-CN" sz="1600" dirty="0"/>
              <a:t>N. Rochester at IBM (</a:t>
            </a:r>
            <a:r>
              <a:rPr lang="zh-CN" altLang="en-US" sz="1600" dirty="0"/>
              <a:t>第一代通用计算机</a:t>
            </a:r>
            <a:r>
              <a:rPr lang="en-US" altLang="zh-CN" sz="1600" dirty="0"/>
              <a:t>701</a:t>
            </a:r>
            <a:r>
              <a:rPr lang="zh-CN" altLang="en-US" sz="1600" dirty="0"/>
              <a:t>主设计师</a:t>
            </a:r>
            <a:r>
              <a:rPr lang="en-US" altLang="zh-CN" sz="1600" dirty="0"/>
              <a:t>) </a:t>
            </a:r>
          </a:p>
          <a:p>
            <a:endParaRPr lang="en-US" altLang="zh-CN" sz="1800" dirty="0"/>
          </a:p>
          <a:p>
            <a:r>
              <a:rPr lang="en-US" altLang="zh-CN" sz="1800" dirty="0"/>
              <a:t>Their definition of AI referred to the ability of machines to understand, think, and learn in a similar way to human beings, indicating the possibility of using computers to simulate human intelligence.</a:t>
            </a:r>
            <a:endParaRPr lang="zh-CN" altLang="en-US" sz="1800" dirty="0"/>
          </a:p>
          <a:p>
            <a:endParaRPr lang="zh-CN" altLang="en-US" sz="1800" dirty="0"/>
          </a:p>
        </p:txBody>
      </p:sp>
    </p:spTree>
    <p:extLst>
      <p:ext uri="{BB962C8B-B14F-4D97-AF65-F5344CB8AC3E}">
        <p14:creationId xmlns:p14="http://schemas.microsoft.com/office/powerpoint/2010/main" val="3583922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a:t>
            </a:r>
            <a:endParaRPr lang="zh-CN" altLang="en-US" dirty="0"/>
          </a:p>
        </p:txBody>
      </p:sp>
      <p:sp>
        <p:nvSpPr>
          <p:cNvPr id="3" name="内容占位符 2"/>
          <p:cNvSpPr>
            <a:spLocks noGrp="1"/>
          </p:cNvSpPr>
          <p:nvPr>
            <p:ph idx="1"/>
          </p:nvPr>
        </p:nvSpPr>
        <p:spPr/>
        <p:txBody>
          <a:bodyPr/>
          <a:lstStyle/>
          <a:p>
            <a:r>
              <a:rPr lang="en-US" altLang="zh-CN" dirty="0"/>
              <a:t>Can AI creates novels?</a:t>
            </a:r>
          </a:p>
          <a:p>
            <a:endParaRPr lang="zh-CN" altLang="en-US" dirty="0"/>
          </a:p>
        </p:txBody>
      </p:sp>
      <p:pic>
        <p:nvPicPr>
          <p:cNvPr id="3074" name="Picture 2" descr="https://img3.jiemian.com/jiemian/original/20170207/148647119313031400_a580x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18" y="2164638"/>
            <a:ext cx="4234620" cy="294233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16016" y="2107131"/>
            <a:ext cx="4085842" cy="2862322"/>
          </a:xfrm>
          <a:prstGeom prst="rect">
            <a:avLst/>
          </a:prstGeom>
        </p:spPr>
        <p:txBody>
          <a:bodyPr wrap="square">
            <a:spAutoFit/>
          </a:bodyPr>
          <a:lstStyle/>
          <a:p>
            <a:r>
              <a:rPr lang="en-US" altLang="zh-CN" dirty="0">
                <a:solidFill>
                  <a:srgbClr val="0E0E0E"/>
                </a:solidFill>
                <a:latin typeface="Microsoft YaHei" panose="020B0503020204020204" pitchFamily="34" charset="-122"/>
                <a:ea typeface="Microsoft YaHei" panose="020B0503020204020204" pitchFamily="34" charset="-122"/>
              </a:rPr>
              <a:t>2016</a:t>
            </a:r>
            <a:r>
              <a:rPr lang="zh-CN" altLang="en-US" dirty="0">
                <a:solidFill>
                  <a:srgbClr val="0E0E0E"/>
                </a:solidFill>
                <a:latin typeface="Microsoft YaHei" panose="020B0503020204020204" pitchFamily="34" charset="-122"/>
                <a:ea typeface="Microsoft YaHei" panose="020B0503020204020204" pitchFamily="34" charset="-122"/>
              </a:rPr>
              <a:t>年初，用人工智能创作出来的短篇科幻小说</a:t>
            </a:r>
            <a:r>
              <a:rPr lang="en-US" altLang="zh-CN" dirty="0">
                <a:solidFill>
                  <a:srgbClr val="0E0E0E"/>
                </a:solidFill>
                <a:latin typeface="Microsoft YaHei" panose="020B0503020204020204" pitchFamily="34" charset="-122"/>
                <a:ea typeface="Microsoft YaHei" panose="020B0503020204020204" pitchFamily="34" charset="-122"/>
              </a:rPr>
              <a:t>《</a:t>
            </a:r>
            <a:r>
              <a:rPr lang="zh-CN" altLang="en-US" dirty="0">
                <a:solidFill>
                  <a:srgbClr val="0E0E0E"/>
                </a:solidFill>
                <a:latin typeface="Microsoft YaHei" panose="020B0503020204020204" pitchFamily="34" charset="-122"/>
                <a:ea typeface="Microsoft YaHei" panose="020B0503020204020204" pitchFamily="34" charset="-122"/>
              </a:rPr>
              <a:t>机器人写小说的那一天</a:t>
            </a:r>
            <a:r>
              <a:rPr lang="en-US" altLang="zh-CN" dirty="0">
                <a:solidFill>
                  <a:srgbClr val="0E0E0E"/>
                </a:solidFill>
                <a:latin typeface="Microsoft YaHei" panose="020B0503020204020204" pitchFamily="34" charset="-122"/>
                <a:ea typeface="Microsoft YaHei" panose="020B0503020204020204" pitchFamily="34" charset="-122"/>
              </a:rPr>
              <a:t>》</a:t>
            </a:r>
            <a:r>
              <a:rPr lang="zh-CN" altLang="en-US" dirty="0">
                <a:solidFill>
                  <a:srgbClr val="0E0E0E"/>
                </a:solidFill>
                <a:latin typeface="Microsoft YaHei" panose="020B0503020204020204" pitchFamily="34" charset="-122"/>
                <a:ea typeface="Microsoft YaHei" panose="020B0503020204020204" pitchFamily="34" charset="-122"/>
              </a:rPr>
              <a:t>通过了日本著名科幻文学奖“星新一奖”的初审，评委们的意见是：情节无破绽。</a:t>
            </a:r>
            <a:endParaRPr lang="en-US" altLang="zh-CN" dirty="0">
              <a:solidFill>
                <a:srgbClr val="0E0E0E"/>
              </a:solidFill>
              <a:latin typeface="Microsoft YaHei" panose="020B0503020204020204" pitchFamily="34" charset="-122"/>
              <a:ea typeface="Microsoft YaHei" panose="020B0503020204020204" pitchFamily="34" charset="-122"/>
            </a:endParaRPr>
          </a:p>
          <a:p>
            <a:r>
              <a:rPr lang="zh-CN" altLang="en-US" dirty="0">
                <a:solidFill>
                  <a:srgbClr val="0E0E0E"/>
                </a:solidFill>
                <a:latin typeface="Microsoft YaHei" panose="020B0503020204020204" pitchFamily="34" charset="-122"/>
                <a:ea typeface="Microsoft YaHei" panose="020B0503020204020204" pitchFamily="34" charset="-122"/>
              </a:rPr>
              <a:t>    这部作品是由人类事先设定好登场人物、内容大纲等相当于文章“零部件”的内容后，人工智能再根据这些内容自动生成小说。</a:t>
            </a:r>
            <a:endParaRPr lang="en-US" altLang="zh-CN" dirty="0">
              <a:solidFill>
                <a:srgbClr val="0E0E0E"/>
              </a:solidFill>
              <a:latin typeface="Microsoft YaHei" panose="020B0503020204020204" pitchFamily="34" charset="-122"/>
              <a:ea typeface="Microsoft YaHei" panose="020B0503020204020204" pitchFamily="34" charset="-122"/>
            </a:endParaRPr>
          </a:p>
          <a:p>
            <a:endParaRPr lang="en-US" altLang="zh-CN" dirty="0">
              <a:solidFill>
                <a:srgbClr val="0E0E0E"/>
              </a:solidFill>
              <a:latin typeface="Microsoft YaHei" panose="020B0503020204020204" pitchFamily="34" charset="-122"/>
              <a:ea typeface="Microsoft YaHei" panose="020B0503020204020204" pitchFamily="34" charset="-122"/>
            </a:endParaRPr>
          </a:p>
          <a:p>
            <a:r>
              <a:rPr lang="en-US" altLang="zh-CN" dirty="0">
                <a:solidFill>
                  <a:srgbClr val="0E0E0E"/>
                </a:solidFill>
                <a:latin typeface="Microsoft YaHei" panose="020B0503020204020204" pitchFamily="34" charset="-122"/>
                <a:ea typeface="Microsoft YaHei" panose="020B0503020204020204" pitchFamily="34" charset="-122"/>
              </a:rPr>
              <a:t>——</a:t>
            </a:r>
            <a:r>
              <a:rPr lang="zh-CN" altLang="en-US" dirty="0">
                <a:solidFill>
                  <a:srgbClr val="0E0E0E"/>
                </a:solidFill>
                <a:latin typeface="Microsoft YaHei" panose="020B0503020204020204" pitchFamily="34" charset="-122"/>
                <a:ea typeface="Microsoft YaHei" panose="020B0503020204020204" pitchFamily="34" charset="-122"/>
              </a:rPr>
              <a:t>还没有完全做到“</a:t>
            </a:r>
            <a:r>
              <a:rPr lang="zh-CN" altLang="en-US" b="1" u="sng" dirty="0">
                <a:solidFill>
                  <a:srgbClr val="FF0000"/>
                </a:solidFill>
                <a:latin typeface="Microsoft YaHei" panose="020B0503020204020204" pitchFamily="34" charset="-122"/>
                <a:ea typeface="Microsoft YaHei" panose="020B0503020204020204" pitchFamily="34" charset="-122"/>
              </a:rPr>
              <a:t>无中生有</a:t>
            </a:r>
            <a:r>
              <a:rPr lang="zh-CN" altLang="en-US" dirty="0">
                <a:solidFill>
                  <a:srgbClr val="0E0E0E"/>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500527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a:t>
            </a:r>
            <a:endParaRPr lang="zh-CN" altLang="en-US" dirty="0"/>
          </a:p>
        </p:txBody>
      </p:sp>
      <p:sp>
        <p:nvSpPr>
          <p:cNvPr id="4" name="内容占位符 3"/>
          <p:cNvSpPr>
            <a:spLocks noGrp="1"/>
          </p:cNvSpPr>
          <p:nvPr>
            <p:ph idx="1"/>
          </p:nvPr>
        </p:nvSpPr>
        <p:spPr/>
        <p:txBody>
          <a:bodyPr/>
          <a:lstStyle/>
          <a:p>
            <a:r>
              <a:rPr lang="en-US" altLang="zh-CN" dirty="0"/>
              <a:t>Can AI creates news articles?</a:t>
            </a:r>
          </a:p>
          <a:p>
            <a:endParaRPr lang="zh-CN" altLang="en-US" dirty="0"/>
          </a:p>
        </p:txBody>
      </p:sp>
      <p:pic>
        <p:nvPicPr>
          <p:cNvPr id="4098" name="Picture 2" descr="https://img1.jiemian.com/jiemian/original/20170207/148647119330926800_a580x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685" y="1892332"/>
            <a:ext cx="2234552" cy="36561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img2.jiemian.com/jiemian/original/20170207/148647119342018100_a580x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660" y="1956964"/>
            <a:ext cx="2234552" cy="36561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media.people.com.cn/NMediaFile/2017/0111/MAIN20170111082400016291648710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852" y="2093044"/>
            <a:ext cx="3502627" cy="338402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media.people.com.cn/NMediaFile/2017/0111/MAIN20170111082400040565117235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994928"/>
            <a:ext cx="6859187" cy="368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9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anim calcmode="lin" valueType="num">
                                      <p:cBhvr additive="base">
                                        <p:cTn id="7" dur="500" fill="hold"/>
                                        <p:tgtEl>
                                          <p:spTgt spid="4104"/>
                                        </p:tgtEl>
                                        <p:attrNameLst>
                                          <p:attrName>ppt_x</p:attrName>
                                        </p:attrNameLst>
                                      </p:cBhvr>
                                      <p:tavLst>
                                        <p:tav tm="0">
                                          <p:val>
                                            <p:strVal val="#ppt_x"/>
                                          </p:val>
                                        </p:tav>
                                        <p:tav tm="100000">
                                          <p:val>
                                            <p:strVal val="#ppt_x"/>
                                          </p:val>
                                        </p:tav>
                                      </p:tavLst>
                                    </p:anim>
                                    <p:anim calcmode="lin" valueType="num">
                                      <p:cBhvr additive="base">
                                        <p:cTn id="8"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0DC4-CC67-49ED-BD7F-778E09F89C30}"/>
              </a:ext>
            </a:extLst>
          </p:cNvPr>
          <p:cNvSpPr>
            <a:spLocks noGrp="1"/>
          </p:cNvSpPr>
          <p:nvPr>
            <p:ph type="title"/>
          </p:nvPr>
        </p:nvSpPr>
        <p:spPr/>
        <p:txBody>
          <a:bodyPr/>
          <a:lstStyle/>
          <a:p>
            <a:r>
              <a:rPr lang="en-US" altLang="zh-CN" dirty="0"/>
              <a:t>Writing</a:t>
            </a:r>
            <a:endParaRPr lang="zh-CN" altLang="en-US" dirty="0"/>
          </a:p>
        </p:txBody>
      </p:sp>
      <p:sp>
        <p:nvSpPr>
          <p:cNvPr id="3" name="内容占位符 2">
            <a:extLst>
              <a:ext uri="{FF2B5EF4-FFF2-40B4-BE49-F238E27FC236}">
                <a16:creationId xmlns:a16="http://schemas.microsoft.com/office/drawing/2014/main" id="{18DD7AA9-A44A-4B01-977E-42781AE854C3}"/>
              </a:ext>
            </a:extLst>
          </p:cNvPr>
          <p:cNvSpPr>
            <a:spLocks noGrp="1"/>
          </p:cNvSpPr>
          <p:nvPr>
            <p:ph idx="1"/>
          </p:nvPr>
        </p:nvSpPr>
        <p:spPr/>
        <p:txBody>
          <a:bodyPr/>
          <a:lstStyle/>
          <a:p>
            <a:r>
              <a:rPr lang="en-US" altLang="zh-CN" dirty="0"/>
              <a:t>2019.5: </a:t>
            </a:r>
            <a:r>
              <a:rPr lang="en-US" altLang="zh-CN" dirty="0" err="1"/>
              <a:t>OpenAI</a:t>
            </a:r>
            <a:r>
              <a:rPr lang="en-US" altLang="zh-CN" dirty="0"/>
              <a:t>  GPT-2</a:t>
            </a:r>
          </a:p>
          <a:p>
            <a:pPr lvl="1"/>
            <a:r>
              <a:rPr lang="en-US" altLang="zh-CN" dirty="0"/>
              <a:t>GPT-2 (a successor to GPT), was trained simply to predict the next word in 40GB of Internet text. Due to our concerns about malicious applications of the technology, we are not releasing the trained model…</a:t>
            </a:r>
            <a:endParaRPr lang="zh-CN" altLang="en-US" dirty="0"/>
          </a:p>
        </p:txBody>
      </p:sp>
      <p:pic>
        <p:nvPicPr>
          <p:cNvPr id="4098" name="Picture 2" descr="http://file.elecfans.com/web1/M00/86/62/o4YBAFyAvoKAO-D7AABj1KcPmow774.png">
            <a:extLst>
              <a:ext uri="{FF2B5EF4-FFF2-40B4-BE49-F238E27FC236}">
                <a16:creationId xmlns:a16="http://schemas.microsoft.com/office/drawing/2014/main" id="{8581C85F-6BB1-4C81-A015-749D0E72D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9" y="2329204"/>
            <a:ext cx="5018782" cy="8364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file.elecfans.com/web1/M00/86/62/o4YBAFyAvoSAWELUAAHz-LRs-rg720.jpg">
            <a:extLst>
              <a:ext uri="{FF2B5EF4-FFF2-40B4-BE49-F238E27FC236}">
                <a16:creationId xmlns:a16="http://schemas.microsoft.com/office/drawing/2014/main" id="{64F88CD3-4155-46CA-BB51-BF11A8B190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63" b="34853"/>
          <a:stretch/>
        </p:blipFill>
        <p:spPr bwMode="auto">
          <a:xfrm>
            <a:off x="357896" y="3354090"/>
            <a:ext cx="4209342" cy="309510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6B94CCD-C1F8-44C3-90B8-E425BE12B3F6}"/>
              </a:ext>
            </a:extLst>
          </p:cNvPr>
          <p:cNvSpPr/>
          <p:nvPr/>
        </p:nvSpPr>
        <p:spPr>
          <a:xfrm>
            <a:off x="5195008" y="2327444"/>
            <a:ext cx="3672110"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600" dirty="0">
                <a:solidFill>
                  <a:srgbClr val="333333"/>
                </a:solidFill>
                <a:latin typeface="Microsoft yahei" panose="020B0503020204020204" pitchFamily="34" charset="-122"/>
                <a:ea typeface="Microsoft yahei" panose="020B0503020204020204" pitchFamily="34" charset="-122"/>
              </a:rPr>
              <a:t>在一项研究中，科学家们发现了一群独角兽，它们生活在安第斯山脉一个偏远的还没被开发山谷中，更令人惊讶的是这些独角兽会说一口流利的英语</a:t>
            </a:r>
          </a:p>
        </p:txBody>
      </p:sp>
      <p:sp>
        <p:nvSpPr>
          <p:cNvPr id="5" name="矩形 4">
            <a:extLst>
              <a:ext uri="{FF2B5EF4-FFF2-40B4-BE49-F238E27FC236}">
                <a16:creationId xmlns:a16="http://schemas.microsoft.com/office/drawing/2014/main" id="{74556B1A-E0A9-4D9B-89A5-4B889242F34C}"/>
              </a:ext>
            </a:extLst>
          </p:cNvPr>
          <p:cNvSpPr/>
          <p:nvPr/>
        </p:nvSpPr>
        <p:spPr>
          <a:xfrm>
            <a:off x="4982773" y="3756851"/>
            <a:ext cx="3884345"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solidFill>
                  <a:srgbClr val="333333"/>
                </a:solidFill>
                <a:latin typeface="Microsoft yahei" panose="020B0503020204020204" pitchFamily="34" charset="-122"/>
                <a:ea typeface="Microsoft yahei" panose="020B0503020204020204" pitchFamily="34" charset="-122"/>
              </a:rPr>
              <a:t>因为它们独特的角，科学家们将他们命名为</a:t>
            </a:r>
            <a:r>
              <a:rPr lang="en-US" altLang="zh-CN" sz="1600" dirty="0">
                <a:solidFill>
                  <a:srgbClr val="333333"/>
                </a:solidFill>
                <a:latin typeface="Microsoft yahei" panose="020B0503020204020204" pitchFamily="34" charset="-122"/>
                <a:ea typeface="Microsoft yahei" panose="020B0503020204020204" pitchFamily="34" charset="-122"/>
              </a:rPr>
              <a:t>Ovid’s Unicorn</a:t>
            </a:r>
            <a:r>
              <a:rPr lang="zh-CN" altLang="en-US" sz="1600" dirty="0">
                <a:solidFill>
                  <a:srgbClr val="333333"/>
                </a:solidFill>
                <a:latin typeface="Microsoft yahei" panose="020B0503020204020204" pitchFamily="34" charset="-122"/>
                <a:ea typeface="Microsoft yahei" panose="020B0503020204020204" pitchFamily="34" charset="-122"/>
              </a:rPr>
              <a:t>，这些四角、银色角的独角兽是原来科学家所不曾见过的。</a:t>
            </a:r>
            <a:endParaRPr lang="en-US" altLang="zh-CN" sz="1600" dirty="0">
              <a:solidFill>
                <a:srgbClr val="333333"/>
              </a:solidFill>
              <a:latin typeface="Microsoft yahei" panose="020B0503020204020204" pitchFamily="34" charset="-122"/>
              <a:ea typeface="Microsoft yahei" panose="020B0503020204020204" pitchFamily="34" charset="-122"/>
            </a:endParaRPr>
          </a:p>
          <a:p>
            <a:endParaRPr lang="zh-CN" altLang="en-US" sz="1600" dirty="0">
              <a:solidFill>
                <a:srgbClr val="333333"/>
              </a:solidFill>
              <a:latin typeface="Microsoft yahei" panose="020B0503020204020204" pitchFamily="34" charset="-122"/>
              <a:ea typeface="Microsoft yahei" panose="020B0503020204020204" pitchFamily="34" charset="-122"/>
            </a:endParaRPr>
          </a:p>
          <a:p>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中间还编写了，这些独角兽是如何被发现的，以及业内权威人士认为这些生物是如何出现的</a:t>
            </a:r>
            <a:endParaRPr lang="en-US" altLang="zh-CN" sz="1600" dirty="0">
              <a:solidFill>
                <a:srgbClr val="333333"/>
              </a:solidFill>
              <a:latin typeface="Microsoft yahei" panose="020B0503020204020204" pitchFamily="34" charset="-122"/>
              <a:ea typeface="Microsoft yahei" panose="020B0503020204020204" pitchFamily="34" charset="-122"/>
            </a:endParaRPr>
          </a:p>
          <a:p>
            <a:endParaRPr lang="en-US" altLang="zh-CN" sz="1600" dirty="0">
              <a:solidFill>
                <a:srgbClr val="333333"/>
              </a:solidFill>
              <a:latin typeface="Microsoft yahei" panose="020B0503020204020204" pitchFamily="34" charset="-122"/>
              <a:ea typeface="Microsoft yahei" panose="020B0503020204020204" pitchFamily="34" charset="-122"/>
            </a:endParaRPr>
          </a:p>
          <a:p>
            <a:r>
              <a:rPr lang="zh-CN" altLang="en-US" sz="1600" dirty="0">
                <a:solidFill>
                  <a:srgbClr val="333333"/>
                </a:solidFill>
                <a:latin typeface="Microsoft yahei" panose="020B0503020204020204" pitchFamily="34" charset="-122"/>
                <a:ea typeface="Microsoft yahei" panose="020B0503020204020204" pitchFamily="34" charset="-122"/>
              </a:rPr>
              <a:t>最后还表明要验证这群独角兽是否为外星种族，唯一的方法可能就是通过</a:t>
            </a:r>
            <a:r>
              <a:rPr lang="en-US" altLang="zh-CN" sz="1600" dirty="0">
                <a:solidFill>
                  <a:srgbClr val="333333"/>
                </a:solidFill>
                <a:latin typeface="Microsoft yahei" panose="020B0503020204020204" pitchFamily="34" charset="-122"/>
                <a:ea typeface="Microsoft yahei" panose="020B0503020204020204" pitchFamily="34" charset="-122"/>
              </a:rPr>
              <a:t>DNA</a:t>
            </a:r>
            <a:r>
              <a:rPr lang="zh-CN" altLang="en-US" sz="1600" dirty="0">
                <a:solidFill>
                  <a:srgbClr val="333333"/>
                </a:solidFill>
                <a:latin typeface="Microsoft yahei" panose="020B0503020204020204" pitchFamily="34" charset="-122"/>
                <a:ea typeface="Microsoft yahei" panose="020B0503020204020204" pitchFamily="34" charset="-122"/>
              </a:rPr>
              <a:t>。</a:t>
            </a:r>
          </a:p>
        </p:txBody>
      </p:sp>
      <p:sp>
        <p:nvSpPr>
          <p:cNvPr id="8" name="矩形 7">
            <a:extLst>
              <a:ext uri="{FF2B5EF4-FFF2-40B4-BE49-F238E27FC236}">
                <a16:creationId xmlns:a16="http://schemas.microsoft.com/office/drawing/2014/main" id="{8E46F07E-5EEA-4D1C-A5B7-C619246528E2}"/>
              </a:ext>
            </a:extLst>
          </p:cNvPr>
          <p:cNvSpPr/>
          <p:nvPr/>
        </p:nvSpPr>
        <p:spPr>
          <a:xfrm>
            <a:off x="467544" y="6525085"/>
            <a:ext cx="4209343" cy="276999"/>
          </a:xfrm>
          <a:prstGeom prst="rect">
            <a:avLst/>
          </a:prstGeom>
        </p:spPr>
        <p:txBody>
          <a:bodyPr wrap="square">
            <a:spAutoFit/>
          </a:bodyPr>
          <a:lstStyle/>
          <a:p>
            <a:r>
              <a:rPr lang="en-US" altLang="zh-CN" sz="1200" dirty="0"/>
              <a:t>https://openai.com/blog/better-language-models/</a:t>
            </a:r>
            <a:endParaRPr lang="zh-CN" altLang="en-US" sz="1200" dirty="0"/>
          </a:p>
        </p:txBody>
      </p:sp>
    </p:spTree>
    <p:extLst>
      <p:ext uri="{BB962C8B-B14F-4D97-AF65-F5344CB8AC3E}">
        <p14:creationId xmlns:p14="http://schemas.microsoft.com/office/powerpoint/2010/main" val="1942798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vox-cdn.com/thumbor/USzXGmPZHpwUu_ZET2Y8D_jIBzM=/0x0:887x551/1200x0/filters:focal(0x0:887x551):no_upscale()/cdn.vox-cdn.com/uploads/chorus_asset/file/8335329/Screen_Shot_2017_04_13_at_6.27.09_PM.png">
            <a:extLst>
              <a:ext uri="{FF2B5EF4-FFF2-40B4-BE49-F238E27FC236}">
                <a16:creationId xmlns:a16="http://schemas.microsoft.com/office/drawing/2014/main" id="{F416738A-925C-47DB-8AAD-BC183461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48" y="1412776"/>
            <a:ext cx="5005632" cy="310947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a:t>Can</a:t>
            </a:r>
            <a:r>
              <a:rPr lang="zh-CN" altLang="en-US" dirty="0"/>
              <a:t> </a:t>
            </a:r>
            <a:r>
              <a:rPr lang="en-US" altLang="zh-CN" dirty="0"/>
              <a:t>AI create Arts?</a:t>
            </a:r>
            <a:endParaRPr lang="zh-CN" altLang="en-US" dirty="0"/>
          </a:p>
        </p:txBody>
      </p:sp>
      <p:pic>
        <p:nvPicPr>
          <p:cNvPr id="4" name="图片 3"/>
          <p:cNvPicPr>
            <a:picLocks noChangeAspect="1"/>
          </p:cNvPicPr>
          <p:nvPr/>
        </p:nvPicPr>
        <p:blipFill>
          <a:blip r:embed="rId3"/>
          <a:stretch>
            <a:fillRect/>
          </a:stretch>
        </p:blipFill>
        <p:spPr>
          <a:xfrm>
            <a:off x="4283968" y="3706556"/>
            <a:ext cx="4629613" cy="2588601"/>
          </a:xfrm>
          <a:prstGeom prst="rect">
            <a:avLst/>
          </a:prstGeom>
        </p:spPr>
      </p:pic>
      <p:sp>
        <p:nvSpPr>
          <p:cNvPr id="8" name="矩形 7">
            <a:extLst>
              <a:ext uri="{FF2B5EF4-FFF2-40B4-BE49-F238E27FC236}">
                <a16:creationId xmlns:a16="http://schemas.microsoft.com/office/drawing/2014/main" id="{AEE1B6E3-6EE9-4322-AACC-DA3121C05126}"/>
              </a:ext>
            </a:extLst>
          </p:cNvPr>
          <p:cNvSpPr/>
          <p:nvPr/>
        </p:nvSpPr>
        <p:spPr>
          <a:xfrm>
            <a:off x="5893509" y="3337224"/>
            <a:ext cx="2018501"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Image style transfer</a:t>
            </a:r>
            <a:endParaRPr lang="zh-CN" altLang="en-US" dirty="0">
              <a:solidFill>
                <a:sysClr val="windowText" lastClr="000000"/>
              </a:solidFill>
              <a:latin typeface="Times New Roman" pitchFamily="18" charset="0"/>
              <a:cs typeface="Times New Roman" pitchFamily="18" charset="0"/>
            </a:endParaRPr>
          </a:p>
        </p:txBody>
      </p:sp>
      <p:sp>
        <p:nvSpPr>
          <p:cNvPr id="10" name="矩形 9">
            <a:extLst>
              <a:ext uri="{FF2B5EF4-FFF2-40B4-BE49-F238E27FC236}">
                <a16:creationId xmlns:a16="http://schemas.microsoft.com/office/drawing/2014/main" id="{188FDA26-3687-4205-B618-665340F25945}"/>
              </a:ext>
            </a:extLst>
          </p:cNvPr>
          <p:cNvSpPr/>
          <p:nvPr/>
        </p:nvSpPr>
        <p:spPr>
          <a:xfrm>
            <a:off x="1763688" y="967598"/>
            <a:ext cx="1486304"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draw sketches</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79332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Generation</a:t>
            </a:r>
            <a:endParaRPr lang="zh-CN" altLang="en-US"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47" y="2348880"/>
            <a:ext cx="8120781" cy="3063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3915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D62834-DA18-4351-B481-827B2B098535}"/>
              </a:ext>
            </a:extLst>
          </p:cNvPr>
          <p:cNvSpPr>
            <a:spLocks noGrp="1"/>
          </p:cNvSpPr>
          <p:nvPr>
            <p:ph type="title"/>
          </p:nvPr>
        </p:nvSpPr>
        <p:spPr/>
        <p:txBody>
          <a:bodyPr/>
          <a:lstStyle/>
          <a:p>
            <a:r>
              <a:rPr lang="en-US" altLang="zh-CN" dirty="0"/>
              <a:t>Image Generation</a:t>
            </a:r>
            <a:endParaRPr lang="zh-CN" altLang="en-US" dirty="0"/>
          </a:p>
        </p:txBody>
      </p:sp>
      <p:sp>
        <p:nvSpPr>
          <p:cNvPr id="3" name="内容占位符 2">
            <a:extLst>
              <a:ext uri="{FF2B5EF4-FFF2-40B4-BE49-F238E27FC236}">
                <a16:creationId xmlns:a16="http://schemas.microsoft.com/office/drawing/2014/main" id="{9B065923-164D-4E4E-AD78-7CA2A820A797}"/>
              </a:ext>
            </a:extLst>
          </p:cNvPr>
          <p:cNvSpPr>
            <a:spLocks noGrp="1"/>
          </p:cNvSpPr>
          <p:nvPr>
            <p:ph idx="1"/>
          </p:nvPr>
        </p:nvSpPr>
        <p:spPr/>
        <p:txBody>
          <a:bodyPr/>
          <a:lstStyle/>
          <a:p>
            <a:r>
              <a:rPr lang="en-US" altLang="zh-CN" dirty="0"/>
              <a:t>Generative Adversarial Networks (GAN)</a:t>
            </a:r>
            <a:endParaRPr lang="zh-CN" altLang="en-US" dirty="0"/>
          </a:p>
        </p:txBody>
      </p:sp>
      <p:pic>
        <p:nvPicPr>
          <p:cNvPr id="4" name="内容占位符 3">
            <a:extLst>
              <a:ext uri="{FF2B5EF4-FFF2-40B4-BE49-F238E27FC236}">
                <a16:creationId xmlns:a16="http://schemas.microsoft.com/office/drawing/2014/main" id="{5B224AE1-A4C1-4D35-B0E7-C65941CD7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1520" y="2369725"/>
            <a:ext cx="4824536" cy="241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430E151-DE7D-4B8A-915C-1C21980862F1}"/>
              </a:ext>
            </a:extLst>
          </p:cNvPr>
          <p:cNvSpPr/>
          <p:nvPr/>
        </p:nvSpPr>
        <p:spPr>
          <a:xfrm>
            <a:off x="535130" y="6530860"/>
            <a:ext cx="4111190" cy="276999"/>
          </a:xfrm>
          <a:prstGeom prst="rect">
            <a:avLst/>
          </a:prstGeom>
        </p:spPr>
        <p:txBody>
          <a:bodyPr wrap="none">
            <a:spAutoFit/>
          </a:bodyPr>
          <a:lstStyle/>
          <a:p>
            <a:r>
              <a:rPr lang="en-US" altLang="zh-CN" sz="1200" dirty="0"/>
              <a:t>https://www.youtube.com/watch?v=XOxxPcy5Gr4</a:t>
            </a:r>
            <a:endParaRPr lang="zh-CN" altLang="en-US" sz="12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818678"/>
            <a:ext cx="3890710" cy="3220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0292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Generation</a:t>
            </a:r>
            <a:endParaRPr lang="zh-CN" altLang="en-US" dirty="0"/>
          </a:p>
        </p:txBody>
      </p:sp>
      <p:sp>
        <p:nvSpPr>
          <p:cNvPr id="3" name="内容占位符 2"/>
          <p:cNvSpPr>
            <a:spLocks noGrp="1"/>
          </p:cNvSpPr>
          <p:nvPr>
            <p:ph idx="1"/>
          </p:nvPr>
        </p:nvSpPr>
        <p:spPr/>
        <p:txBody>
          <a:bodyPr/>
          <a:lstStyle/>
          <a:p>
            <a:r>
              <a:rPr lang="en-US" altLang="zh-CN" dirty="0"/>
              <a:t>2016 </a:t>
            </a:r>
            <a:r>
              <a:rPr lang="en-US" altLang="zh-CN" b="1" dirty="0" err="1"/>
              <a:t>Face2Face</a:t>
            </a:r>
            <a:endParaRPr lang="en-US" altLang="zh-CN" b="1" dirty="0"/>
          </a:p>
          <a:p>
            <a:endParaRPr lang="zh-CN" altLang="en-US" dirty="0"/>
          </a:p>
        </p:txBody>
      </p:sp>
      <p:pic>
        <p:nvPicPr>
          <p:cNvPr id="1030" name="Picture 6" descr="http://dingyue.nosdn.127.net/oRJv70aXodkqFN3NURsekgV2o1t2aP08UXmbXAApleKl5154674754085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4740" y="1916832"/>
            <a:ext cx="4337227" cy="3258210"/>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a:spLocks/>
          </p:cNvSpPr>
          <p:nvPr/>
        </p:nvSpPr>
        <p:spPr>
          <a:xfrm>
            <a:off x="4701967" y="947131"/>
            <a:ext cx="5170714" cy="5065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2017.4 </a:t>
            </a:r>
            <a:r>
              <a:rPr lang="en-US" altLang="zh-CN" sz="2000" b="1" dirty="0" err="1"/>
              <a:t>CycleGAN</a:t>
            </a:r>
            <a:endParaRPr lang="en-US" altLang="zh-CN" sz="2000" b="1" dirty="0"/>
          </a:p>
          <a:p>
            <a:endParaRPr lang="en-US" altLang="zh-CN" sz="2000" dirty="0"/>
          </a:p>
          <a:p>
            <a:endParaRPr lang="en-US" altLang="zh-CN" sz="2000" dirty="0"/>
          </a:p>
          <a:p>
            <a:endParaRPr lang="en-US" altLang="zh-CN" sz="2000" dirty="0"/>
          </a:p>
          <a:p>
            <a:endParaRPr lang="en-US" altLang="zh-CN" sz="2000" dirty="0"/>
          </a:p>
          <a:p>
            <a:r>
              <a:rPr lang="en-US" altLang="zh-CN" sz="2000" dirty="0"/>
              <a:t>2017.11 </a:t>
            </a:r>
            <a:r>
              <a:rPr lang="en-US" altLang="zh-CN" sz="2000" b="1" dirty="0" err="1"/>
              <a:t>DeepFakes</a:t>
            </a:r>
            <a:endParaRPr lang="en-US" altLang="zh-CN" sz="2000" b="1" dirty="0"/>
          </a:p>
          <a:p>
            <a:endParaRPr lang="zh-CN" altLang="en-US" sz="2000" dirty="0"/>
          </a:p>
        </p:txBody>
      </p:sp>
      <p:pic>
        <p:nvPicPr>
          <p:cNvPr id="2050" name="Picture 2" descr="http://dingyue.nosdn.127.net/dmL5kbkNaHJOKtfx2yHFwYHjtrGFv0nmsSsZ=yRmTmpLL154674754086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65134" y="1486287"/>
            <a:ext cx="3982053" cy="11420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ingyue.nosdn.127.net/QEWV462PPmYTCJzf6wVUOUGsJfgTbblTXaI8y8Yh7FgfS1546747540862.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104223" y="3717032"/>
            <a:ext cx="3502604" cy="17950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7164288" y="279876"/>
            <a:ext cx="1740058" cy="969655"/>
            <a:chOff x="9528148" y="308155"/>
            <a:chExt cx="2232836" cy="1244258"/>
          </a:xfrm>
        </p:grpSpPr>
        <p:pic>
          <p:nvPicPr>
            <p:cNvPr id="13" name="Picture 6" descr="「梵谷」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8148" y="308155"/>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29"/>
            <p:cNvPicPr>
              <a:picLocks noChangeAspect="1"/>
            </p:cNvPicPr>
            <p:nvPr/>
          </p:nvPicPr>
          <p:blipFill>
            <a:blip r:embed="rId6"/>
            <a:stretch>
              <a:fillRect/>
            </a:stretch>
          </p:blipFill>
          <p:spPr>
            <a:xfrm>
              <a:off x="10549261" y="308155"/>
              <a:ext cx="1211723" cy="1238851"/>
            </a:xfrm>
            <a:prstGeom prst="rect">
              <a:avLst/>
            </a:prstGeom>
          </p:spPr>
        </p:pic>
      </p:grpSp>
    </p:spTree>
    <p:extLst>
      <p:ext uri="{BB962C8B-B14F-4D97-AF65-F5344CB8AC3E}">
        <p14:creationId xmlns:p14="http://schemas.microsoft.com/office/powerpoint/2010/main" val="2425253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Generation</a:t>
            </a:r>
            <a:endParaRPr lang="zh-CN" altLang="en-US" dirty="0"/>
          </a:p>
        </p:txBody>
      </p:sp>
      <p:sp>
        <p:nvSpPr>
          <p:cNvPr id="3" name="内容占位符 2"/>
          <p:cNvSpPr>
            <a:spLocks noGrp="1"/>
          </p:cNvSpPr>
          <p:nvPr>
            <p:ph idx="1"/>
          </p:nvPr>
        </p:nvSpPr>
        <p:spPr/>
        <p:txBody>
          <a:bodyPr/>
          <a:lstStyle/>
          <a:p>
            <a:r>
              <a:rPr lang="en-US" altLang="zh-CN" dirty="0"/>
              <a:t>2018.8 </a:t>
            </a:r>
            <a:r>
              <a:rPr lang="en-US" altLang="zh-CN" b="1" dirty="0"/>
              <a:t>Every Body Dance</a:t>
            </a:r>
            <a:endParaRPr lang="zh-CN" altLang="en-US" dirty="0"/>
          </a:p>
        </p:txBody>
      </p:sp>
      <p:pic>
        <p:nvPicPr>
          <p:cNvPr id="4098" name="Picture 2" descr="http://dingyue.nosdn.127.net/j78dYJ0LPjxa2CHqR4wK8COdRgSKakfsyDoeDMN=BprqV1546747540862.gif">
            <a:hlinkClick r:id="rId2"/>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0404" y="1988840"/>
            <a:ext cx="3965483" cy="2233889"/>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txBox="1">
            <a:spLocks/>
          </p:cNvSpPr>
          <p:nvPr/>
        </p:nvSpPr>
        <p:spPr>
          <a:xfrm>
            <a:off x="4932040" y="942194"/>
            <a:ext cx="3540802" cy="5065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2018.11 </a:t>
            </a:r>
            <a:r>
              <a:rPr lang="zh-CN" altLang="en-US" sz="2000" dirty="0"/>
              <a:t>世界上第一位</a:t>
            </a:r>
            <a:r>
              <a:rPr lang="en-US" altLang="zh-CN" sz="2000" dirty="0"/>
              <a:t>AI</a:t>
            </a:r>
            <a:r>
              <a:rPr lang="zh-CN" altLang="en-US" sz="2000" dirty="0"/>
              <a:t>合成主播</a:t>
            </a:r>
          </a:p>
        </p:txBody>
      </p:sp>
      <p:pic>
        <p:nvPicPr>
          <p:cNvPr id="4100" name="Picture 4" descr="http://dingyue.nosdn.127.net/oC4ASHpvD5DSFukw2JRHXkkQPf5ra2zCK36raPYtzYPbx1546747540862.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77861" y="1988840"/>
            <a:ext cx="4276374" cy="2231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676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p:cNvSpPr>
          <p:nvPr>
            <p:ph type="title"/>
          </p:nvPr>
        </p:nvSpPr>
        <p:spPr/>
        <p:txBody>
          <a:bodyPr>
            <a:noAutofit/>
          </a:bodyPr>
          <a:lstStyle/>
          <a:p>
            <a:r>
              <a:rPr lang="zh-CN" altLang="en-US" dirty="0">
                <a:latin typeface="Times" panose="02020603050405020304" pitchFamily="18" charset="0"/>
                <a:cs typeface="Times" panose="02020603050405020304" pitchFamily="18" charset="0"/>
              </a:rPr>
              <a:t>从智能角度对人工智能的分类</a:t>
            </a:r>
          </a:p>
        </p:txBody>
      </p:sp>
      <p:sp>
        <p:nvSpPr>
          <p:cNvPr id="4" name="Rectangle 4"/>
          <p:cNvSpPr>
            <a:spLocks noChangeArrowheads="1"/>
          </p:cNvSpPr>
          <p:nvPr/>
        </p:nvSpPr>
        <p:spPr bwMode="auto">
          <a:xfrm>
            <a:off x="513413" y="1807585"/>
            <a:ext cx="3321987" cy="348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66" tIns="42645" rIns="86666" bIns="42645"/>
          <a:lstStyle>
            <a:lvl1pPr>
              <a:spcBef>
                <a:spcPct val="30000"/>
              </a:spcBef>
              <a:buClr>
                <a:schemeClr val="accent2"/>
              </a:buClr>
              <a:buFont typeface="Wingdings" pitchFamily="2" charset="2"/>
              <a:buChar char="o"/>
              <a:defRPr sz="3000" b="1">
                <a:solidFill>
                  <a:srgbClr val="000066"/>
                </a:solidFill>
                <a:latin typeface="黑体" pitchFamily="49" charset="-122"/>
                <a:ea typeface="宋体" pitchFamily="2" charset="-122"/>
              </a:defRPr>
            </a:lvl1pPr>
            <a:lvl2pPr marL="742950" indent="-285750">
              <a:spcBef>
                <a:spcPct val="30000"/>
              </a:spcBef>
              <a:buClr>
                <a:schemeClr val="accent2"/>
              </a:buClr>
              <a:buFont typeface="Wingdings" pitchFamily="2" charset="2"/>
              <a:buChar char="n"/>
              <a:defRPr sz="2600" b="1">
                <a:solidFill>
                  <a:srgbClr val="0000CC"/>
                </a:solidFill>
                <a:latin typeface="楷体_GB2312" pitchFamily="49" charset="-122"/>
                <a:ea typeface="宋体" pitchFamily="2" charset="-122"/>
              </a:defRPr>
            </a:lvl2pPr>
            <a:lvl3pPr marL="1143000" indent="-228600">
              <a:spcBef>
                <a:spcPct val="30000"/>
              </a:spcBef>
              <a:buClr>
                <a:schemeClr val="accent2"/>
              </a:buClr>
              <a:buFont typeface="Wingdings" pitchFamily="2" charset="2"/>
              <a:buChar char="Ø"/>
              <a:defRPr sz="2300" b="1">
                <a:solidFill>
                  <a:srgbClr val="003399"/>
                </a:solidFill>
                <a:latin typeface="宋体" pitchFamily="2" charset="-122"/>
                <a:ea typeface="宋体" pitchFamily="2" charset="-122"/>
              </a:defRPr>
            </a:lvl3pPr>
            <a:lvl4pPr marL="1600200" indent="-228600">
              <a:spcBef>
                <a:spcPct val="3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spcBef>
                <a:spcPct val="30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marL="322883" indent="-322883">
              <a:buClr>
                <a:srgbClr val="C00000"/>
              </a:buClr>
              <a:buFont typeface="Wingdings" panose="05000000000000000000" pitchFamily="2" charset="2"/>
              <a:buChar char="l"/>
              <a:defRPr/>
            </a:pPr>
            <a:r>
              <a:rPr lang="zh-CN" altLang="en-US" sz="1950" dirty="0">
                <a:solidFill>
                  <a:srgbClr val="C00000"/>
                </a:solidFill>
                <a:latin typeface="Times" panose="02020603050405020304" pitchFamily="18" charset="0"/>
                <a:ea typeface="微软雅黑" panose="020B0503020204020204" pitchFamily="34" charset="-122"/>
                <a:cs typeface="Times" panose="02020603050405020304" pitchFamily="18" charset="0"/>
              </a:rPr>
              <a:t>领域人工智能</a:t>
            </a:r>
            <a:endParaRPr lang="en-US" altLang="zh-CN" sz="1950" b="0" dirty="0">
              <a:solidFill>
                <a:srgbClr val="C00000"/>
              </a:solidFill>
              <a:latin typeface="Times" panose="02020603050405020304" pitchFamily="18" charset="0"/>
              <a:ea typeface="微软雅黑" panose="020B0503020204020204" pitchFamily="34" charset="-122"/>
              <a:cs typeface="Times" panose="02020603050405020304" pitchFamily="18" charset="0"/>
            </a:endParaRPr>
          </a:p>
          <a:p>
            <a:pPr marL="322883" indent="-322883">
              <a:buClr>
                <a:srgbClr val="C00000"/>
              </a:buClr>
              <a:buFont typeface="Wingdings" panose="05000000000000000000" pitchFamily="2" charset="2"/>
              <a:buChar char="l"/>
              <a:defRPr/>
            </a:pPr>
            <a:r>
              <a:rPr lang="zh-CN" altLang="en-US" sz="1875" b="0" dirty="0">
                <a:solidFill>
                  <a:schemeClr val="tx1"/>
                </a:solidFill>
                <a:latin typeface="Times" panose="02020603050405020304" pitchFamily="18" charset="0"/>
                <a:ea typeface="微软雅黑" panose="020B0503020204020204" pitchFamily="34" charset="-122"/>
                <a:cs typeface="Times" panose="02020603050405020304" pitchFamily="18" charset="0"/>
              </a:rPr>
              <a:t>依葫芦画瓢、任务导向，如</a:t>
            </a:r>
            <a:r>
              <a:rPr lang="en-US" altLang="zh-CN" sz="1875" b="0" dirty="0">
                <a:solidFill>
                  <a:schemeClr val="tx1"/>
                </a:solidFill>
                <a:latin typeface="Times" panose="02020603050405020304" pitchFamily="18" charset="0"/>
                <a:ea typeface="微软雅黑" panose="020B0503020204020204" pitchFamily="34" charset="-122"/>
                <a:cs typeface="Times" panose="02020603050405020304" pitchFamily="18" charset="0"/>
              </a:rPr>
              <a:t>Deep Blue</a:t>
            </a:r>
            <a:r>
              <a:rPr lang="zh-CN" altLang="en-US" sz="1875" b="0" dirty="0">
                <a:solidFill>
                  <a:schemeClr val="tx1"/>
                </a:solidFill>
                <a:latin typeface="Times" panose="02020603050405020304" pitchFamily="18" charset="0"/>
                <a:ea typeface="微软雅黑" panose="020B0503020204020204" pitchFamily="34" charset="-122"/>
                <a:cs typeface="Times" panose="02020603050405020304" pitchFamily="18" charset="0"/>
              </a:rPr>
              <a:t>和</a:t>
            </a:r>
            <a:r>
              <a:rPr lang="en-US" altLang="zh-CN" sz="1875" b="0" dirty="0" err="1">
                <a:solidFill>
                  <a:schemeClr val="tx1"/>
                </a:solidFill>
                <a:latin typeface="Times" panose="02020603050405020304" pitchFamily="18" charset="0"/>
                <a:ea typeface="微软雅黑" panose="020B0503020204020204" pitchFamily="34" charset="-122"/>
                <a:cs typeface="Times" panose="02020603050405020304" pitchFamily="18" charset="0"/>
              </a:rPr>
              <a:t>AlphaGo</a:t>
            </a:r>
            <a:endParaRPr lang="en-US" altLang="zh-CN" sz="1875" b="0" dirty="0">
              <a:solidFill>
                <a:schemeClr val="tx1"/>
              </a:solidFill>
              <a:latin typeface="Times" panose="02020603050405020304" pitchFamily="18" charset="0"/>
              <a:ea typeface="微软雅黑" panose="020B0503020204020204" pitchFamily="34" charset="-122"/>
              <a:cs typeface="Times" panose="02020603050405020304" pitchFamily="18" charset="0"/>
            </a:endParaRPr>
          </a:p>
          <a:p>
            <a:pPr lvl="1" indent="0">
              <a:buClr>
                <a:srgbClr val="C00000"/>
              </a:buClr>
              <a:buNone/>
              <a:defRPr/>
            </a:pPr>
            <a:endParaRPr lang="en-US" altLang="zh-CN" sz="1950" b="0" dirty="0">
              <a:solidFill>
                <a:schemeClr val="tx1"/>
              </a:solidFill>
              <a:latin typeface="Times" panose="02020603050405020304" pitchFamily="18" charset="0"/>
              <a:ea typeface="微软雅黑" panose="020B0503020204020204" pitchFamily="34" charset="-122"/>
              <a:cs typeface="Times" panose="02020603050405020304" pitchFamily="18" charset="0"/>
            </a:endParaRPr>
          </a:p>
          <a:p>
            <a:pPr marL="322883" indent="-322883">
              <a:buClr>
                <a:srgbClr val="C00000"/>
              </a:buClr>
              <a:buFont typeface="Wingdings" panose="05000000000000000000" pitchFamily="2" charset="2"/>
              <a:buChar char="l"/>
              <a:defRPr/>
            </a:pPr>
            <a:r>
              <a:rPr lang="zh-CN" altLang="en-US" sz="1950" dirty="0">
                <a:solidFill>
                  <a:srgbClr val="C00000"/>
                </a:solidFill>
                <a:latin typeface="Times" panose="02020603050405020304" pitchFamily="18" charset="0"/>
                <a:ea typeface="微软雅黑" panose="020B0503020204020204" pitchFamily="34" charset="-122"/>
                <a:cs typeface="Times" panose="02020603050405020304" pitchFamily="18" charset="0"/>
              </a:rPr>
              <a:t>通用人工智能或跨领域人工智能</a:t>
            </a:r>
            <a:endParaRPr lang="en-US" altLang="zh-CN" sz="1950" dirty="0">
              <a:solidFill>
                <a:srgbClr val="C00000"/>
              </a:solidFill>
              <a:latin typeface="Times" panose="02020603050405020304" pitchFamily="18" charset="0"/>
              <a:ea typeface="微软雅黑" panose="020B0503020204020204" pitchFamily="34" charset="-122"/>
              <a:cs typeface="Times" panose="02020603050405020304" pitchFamily="18" charset="0"/>
            </a:endParaRPr>
          </a:p>
          <a:p>
            <a:pPr marL="322883" indent="-322883">
              <a:buClr>
                <a:srgbClr val="C00000"/>
              </a:buClr>
              <a:buFont typeface="Wingdings" panose="05000000000000000000" pitchFamily="2" charset="2"/>
              <a:buChar char="l"/>
              <a:defRPr/>
            </a:pPr>
            <a:r>
              <a:rPr lang="zh-CN" altLang="en-US" sz="1875" b="0" dirty="0">
                <a:solidFill>
                  <a:schemeClr val="tx1"/>
                </a:solidFill>
                <a:latin typeface="Times" panose="02020603050405020304" pitchFamily="18" charset="0"/>
                <a:ea typeface="微软雅黑" panose="020B0503020204020204" pitchFamily="34" charset="-122"/>
                <a:cs typeface="Times" panose="02020603050405020304" pitchFamily="18" charset="0"/>
              </a:rPr>
              <a:t>举一反三、从经验中学习，如“人类”智能</a:t>
            </a:r>
            <a:endParaRPr lang="en-US" altLang="zh-CN" sz="1875" b="0" dirty="0">
              <a:solidFill>
                <a:schemeClr val="tx1"/>
              </a:solidFill>
              <a:latin typeface="Times" panose="02020603050405020304" pitchFamily="18" charset="0"/>
              <a:ea typeface="微软雅黑" panose="020B0503020204020204" pitchFamily="34" charset="-122"/>
              <a:cs typeface="Times" panose="02020603050405020304" pitchFamily="18" charset="0"/>
            </a:endParaRPr>
          </a:p>
        </p:txBody>
      </p:sp>
      <p:graphicFrame>
        <p:nvGraphicFramePr>
          <p:cNvPr id="7" name="表格 6"/>
          <p:cNvGraphicFramePr>
            <a:graphicFrameLocks noGrp="1"/>
          </p:cNvGraphicFramePr>
          <p:nvPr/>
        </p:nvGraphicFramePr>
        <p:xfrm>
          <a:off x="4032356" y="1712333"/>
          <a:ext cx="3856220" cy="4000500"/>
        </p:xfrm>
        <a:graphic>
          <a:graphicData uri="http://schemas.openxmlformats.org/drawingml/2006/table">
            <a:tbl>
              <a:tblPr firstRow="1" bandRow="1">
                <a:tableStyleId>{5C22544A-7EE6-4342-B048-85BDC9FD1C3A}</a:tableStyleId>
              </a:tblPr>
              <a:tblGrid>
                <a:gridCol w="2012430">
                  <a:extLst>
                    <a:ext uri="{9D8B030D-6E8A-4147-A177-3AD203B41FA5}">
                      <a16:colId xmlns:a16="http://schemas.microsoft.com/office/drawing/2014/main" val="20000"/>
                    </a:ext>
                  </a:extLst>
                </a:gridCol>
                <a:gridCol w="1843790">
                  <a:extLst>
                    <a:ext uri="{9D8B030D-6E8A-4147-A177-3AD203B41FA5}">
                      <a16:colId xmlns:a16="http://schemas.microsoft.com/office/drawing/2014/main" val="20001"/>
                    </a:ext>
                  </a:extLst>
                </a:gridCol>
              </a:tblGrid>
              <a:tr h="617220">
                <a:tc>
                  <a:txBody>
                    <a:bodyPr/>
                    <a:lstStyle/>
                    <a:p>
                      <a:pPr marL="0" marR="0" indent="0" algn="ctr" defTabSz="914476"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Traditional AI</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Artificial General Intelligence</a:t>
                      </a:r>
                      <a:endParaRPr lang="zh-CN" altLang="en-US" sz="18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22960">
                <a:tc>
                  <a:txBody>
                    <a:bodyPr/>
                    <a:lstStyle/>
                    <a:p>
                      <a:pPr marL="0" marR="0" indent="0" algn="ctr" defTabSz="914476" rtl="0" eaLnBrk="1" fontAlgn="auto" latinLnBrk="0" hangingPunct="1">
                        <a:lnSpc>
                          <a:spcPct val="100000"/>
                        </a:lnSpc>
                        <a:spcBef>
                          <a:spcPts val="0"/>
                        </a:spcBef>
                        <a:spcAft>
                          <a:spcPts val="0"/>
                        </a:spcAft>
                        <a:buClrTx/>
                        <a:buSzTx/>
                        <a:buFontTx/>
                        <a:buNone/>
                        <a:tabLst/>
                        <a:defRPr/>
                      </a:pPr>
                      <a:r>
                        <a:rPr lang="en-US" altLang="zh-CN"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Focus on having knowledge and skills</a:t>
                      </a:r>
                      <a:endParaRPr lang="zh-CN" altLang="en-US"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Focus on acquiring knowledge and skills</a:t>
                      </a:r>
                      <a:endParaRPr lang="zh-CN" altLang="en-US"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71500">
                <a:tc>
                  <a:txBody>
                    <a:bodyPr/>
                    <a:lstStyle/>
                    <a:p>
                      <a:pPr algn="ctr"/>
                      <a:r>
                        <a:rPr lang="en-US" altLang="zh-CN"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Action acquiring via programing</a:t>
                      </a:r>
                      <a:endParaRPr lang="zh-CN" altLang="en-US"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700" kern="1200">
                          <a:solidFill>
                            <a:schemeClr val="dk1"/>
                          </a:solidFill>
                          <a:latin typeface="Times New Roman" panose="02020603050405020304" pitchFamily="18" charset="0"/>
                          <a:ea typeface="黑体" panose="02010609060101010101" pitchFamily="49" charset="-122"/>
                          <a:cs typeface="Times New Roman" panose="02020603050405020304" pitchFamily="18" charset="0"/>
                        </a:rPr>
                        <a:t>Ability acquiring </a:t>
                      </a:r>
                      <a:r>
                        <a:rPr lang="en-US" altLang="zh-CN"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via learning</a:t>
                      </a:r>
                      <a:endParaRPr lang="zh-CN" altLang="en-US"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325880">
                <a:tc>
                  <a:txBody>
                    <a:bodyPr/>
                    <a:lstStyle/>
                    <a:p>
                      <a:pPr algn="ctr"/>
                      <a:r>
                        <a:rPr lang="en-US" altLang="zh-CN"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domain-specific ability via rule-based</a:t>
                      </a:r>
                      <a:r>
                        <a:rPr lang="en-US" altLang="zh-CN" sz="1700"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 and exemplar-based</a:t>
                      </a:r>
                      <a:endParaRPr lang="zh-CN" altLang="en-US"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general ability via abstraction (intuition) and context (common sense)</a:t>
                      </a:r>
                      <a:endParaRPr lang="zh-CN" altLang="en-US" sz="17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71500">
                <a:tc>
                  <a:txBody>
                    <a:bodyPr/>
                    <a:lstStyle/>
                    <a:p>
                      <a:pPr algn="ctr"/>
                      <a:r>
                        <a:rPr lang="en-US" altLang="zh-CN" sz="17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Learning</a:t>
                      </a:r>
                      <a:r>
                        <a:rPr lang="en-US" altLang="zh-CN" sz="1700" b="1" kern="1200" baseline="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by data and rules</a:t>
                      </a:r>
                      <a:endParaRPr lang="zh-CN" altLang="en-US" sz="17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7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Learning to learn</a:t>
                      </a:r>
                      <a:endParaRPr lang="zh-CN" altLang="en-US" sz="17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07061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054466-D066-4A9B-9F95-1D272476A1BA}"/>
              </a:ext>
            </a:extLst>
          </p:cNvPr>
          <p:cNvSpPr>
            <a:spLocks noGrp="1"/>
          </p:cNvSpPr>
          <p:nvPr>
            <p:ph idx="1"/>
          </p:nvPr>
        </p:nvSpPr>
        <p:spPr/>
        <p:txBody>
          <a:bodyPr/>
          <a:lstStyle/>
          <a:p>
            <a:r>
              <a:rPr lang="zh-CN" altLang="en-US" dirty="0"/>
              <a:t>混合增强人工智能 </a:t>
            </a:r>
          </a:p>
          <a:p>
            <a:pPr lvl="1"/>
            <a:r>
              <a:rPr lang="zh-CN" altLang="en-US" dirty="0"/>
              <a:t>多种智能体的混合形式</a:t>
            </a:r>
          </a:p>
          <a:p>
            <a:pPr lvl="2"/>
            <a:r>
              <a:rPr lang="zh-CN" altLang="en-US" dirty="0"/>
              <a:t>人类智能</a:t>
            </a:r>
            <a:r>
              <a:rPr lang="en-US" altLang="zh-CN" dirty="0"/>
              <a:t>+</a:t>
            </a:r>
            <a:r>
              <a:rPr lang="zh-CN" altLang="en-US" dirty="0"/>
              <a:t>机器智能：如达芬奇外科手术机器人</a:t>
            </a:r>
          </a:p>
          <a:p>
            <a:pPr lvl="2"/>
            <a:r>
              <a:rPr lang="zh-CN" altLang="en-US" dirty="0"/>
              <a:t>人、机、物、网互联：如智慧城市系统</a:t>
            </a:r>
          </a:p>
          <a:p>
            <a:endParaRPr lang="zh-CN" altLang="en-US" dirty="0"/>
          </a:p>
          <a:p>
            <a:endParaRPr lang="zh-CN" altLang="en-US" dirty="0"/>
          </a:p>
        </p:txBody>
      </p:sp>
      <p:sp>
        <p:nvSpPr>
          <p:cNvPr id="4" name="Rectangle 4"/>
          <p:cNvSpPr>
            <a:spLocks noChangeArrowheads="1"/>
          </p:cNvSpPr>
          <p:nvPr/>
        </p:nvSpPr>
        <p:spPr bwMode="auto">
          <a:xfrm>
            <a:off x="513414" y="1598216"/>
            <a:ext cx="7104287" cy="348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66" tIns="42645" rIns="86666" bIns="42645"/>
          <a:lstStyle>
            <a:lvl1pPr>
              <a:spcBef>
                <a:spcPct val="30000"/>
              </a:spcBef>
              <a:buClr>
                <a:schemeClr val="accent2"/>
              </a:buClr>
              <a:buFont typeface="Wingdings" pitchFamily="2" charset="2"/>
              <a:buChar char="o"/>
              <a:defRPr sz="3000" b="1">
                <a:solidFill>
                  <a:srgbClr val="000066"/>
                </a:solidFill>
                <a:latin typeface="黑体" pitchFamily="49" charset="-122"/>
                <a:ea typeface="宋体" pitchFamily="2" charset="-122"/>
              </a:defRPr>
            </a:lvl1pPr>
            <a:lvl2pPr marL="742950" indent="-285750">
              <a:spcBef>
                <a:spcPct val="30000"/>
              </a:spcBef>
              <a:buClr>
                <a:schemeClr val="accent2"/>
              </a:buClr>
              <a:buFont typeface="Wingdings" pitchFamily="2" charset="2"/>
              <a:buChar char="n"/>
              <a:defRPr sz="2600" b="1">
                <a:solidFill>
                  <a:srgbClr val="0000CC"/>
                </a:solidFill>
                <a:latin typeface="楷体_GB2312" pitchFamily="49" charset="-122"/>
                <a:ea typeface="宋体" pitchFamily="2" charset="-122"/>
              </a:defRPr>
            </a:lvl2pPr>
            <a:lvl3pPr marL="1143000" indent="-228600">
              <a:spcBef>
                <a:spcPct val="30000"/>
              </a:spcBef>
              <a:buClr>
                <a:schemeClr val="accent2"/>
              </a:buClr>
              <a:buFont typeface="Wingdings" pitchFamily="2" charset="2"/>
              <a:buChar char="Ø"/>
              <a:defRPr sz="2300" b="1">
                <a:solidFill>
                  <a:srgbClr val="003399"/>
                </a:solidFill>
                <a:latin typeface="宋体" pitchFamily="2" charset="-122"/>
                <a:ea typeface="宋体" pitchFamily="2" charset="-122"/>
              </a:defRPr>
            </a:lvl3pPr>
            <a:lvl4pPr marL="1600200" indent="-228600">
              <a:spcBef>
                <a:spcPct val="3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spcBef>
                <a:spcPct val="30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lvl="1" indent="0">
              <a:lnSpc>
                <a:spcPct val="150000"/>
              </a:lnSpc>
              <a:buNone/>
              <a:defRPr/>
            </a:pPr>
            <a:endParaRPr lang="zh-CN" altLang="zh-CN" sz="2625" b="0" dirty="0">
              <a:solidFill>
                <a:schemeClr val="tx1"/>
              </a:solidFill>
              <a:latin typeface="Times" panose="02020603050405020304" pitchFamily="18" charset="0"/>
              <a:ea typeface="微软雅黑" panose="020B0503020204020204" pitchFamily="34" charset="-122"/>
              <a:cs typeface="Times" panose="02020603050405020304" pitchFamily="18" charset="0"/>
            </a:endParaRPr>
          </a:p>
        </p:txBody>
      </p:sp>
      <p:pic>
        <p:nvPicPr>
          <p:cNvPr id="7" name="Picture 2" descr="http://uppic.fd.zol-img.com.cn/t_s500x2000/g5/M00/0B/0E/ChMkJ1chby2IYBK6AAOkXBTmvUIAAQuKQIR3LgAA6R06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280" y="2957844"/>
            <a:ext cx="1983194" cy="149735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758365" y="4492024"/>
            <a:ext cx="3856218" cy="323165"/>
          </a:xfrm>
          <a:prstGeom prst="rect">
            <a:avLst/>
          </a:prstGeom>
        </p:spPr>
        <p:txBody>
          <a:bodyPr wrap="square">
            <a:spAutoFit/>
          </a:bodyPr>
          <a:lstStyle/>
          <a:p>
            <a:r>
              <a:rPr lang="en-US" altLang="zh-CN" sz="1500" dirty="0">
                <a:latin typeface="Times" panose="02020603050405020304" pitchFamily="18" charset="0"/>
                <a:ea typeface="微软雅黑" panose="020B0503020204020204" pitchFamily="34" charset="-122"/>
                <a:cs typeface="Times" panose="02020603050405020304" pitchFamily="18" charset="0"/>
              </a:rPr>
              <a:t>Da Vinci</a:t>
            </a:r>
            <a:r>
              <a:rPr lang="zh-CN" altLang="en-US" sz="1500" dirty="0">
                <a:latin typeface="Times" panose="02020603050405020304" pitchFamily="18" charset="0"/>
                <a:ea typeface="微软雅黑" panose="020B0503020204020204" pitchFamily="34" charset="-122"/>
                <a:cs typeface="Times" panose="02020603050405020304" pitchFamily="18" charset="0"/>
              </a:rPr>
              <a:t>手术机器人及其缝制葡萄皮</a:t>
            </a: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6474" y="2957844"/>
            <a:ext cx="1861783" cy="1486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descr="Image result for intelligence c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865" y="2957845"/>
            <a:ext cx="2346533" cy="153418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1455794" y="4455197"/>
            <a:ext cx="1915909" cy="323165"/>
          </a:xfrm>
          <a:prstGeom prst="rect">
            <a:avLst/>
          </a:prstGeom>
        </p:spPr>
        <p:txBody>
          <a:bodyPr wrap="none">
            <a:spAutoFit/>
          </a:bodyPr>
          <a:lstStyle/>
          <a:p>
            <a:r>
              <a:rPr lang="zh-CN" altLang="en-US" sz="1500" dirty="0">
                <a:latin typeface="Times" panose="02020603050405020304" pitchFamily="18" charset="0"/>
                <a:ea typeface="微软雅黑" panose="020B0503020204020204" pitchFamily="34" charset="-122"/>
                <a:cs typeface="Times" panose="02020603050405020304" pitchFamily="18" charset="0"/>
              </a:rPr>
              <a:t>智慧城市与智能服务</a:t>
            </a:r>
          </a:p>
        </p:txBody>
      </p:sp>
      <p:sp>
        <p:nvSpPr>
          <p:cNvPr id="12" name="标题 3"/>
          <p:cNvSpPr>
            <a:spLocks noGrp="1"/>
          </p:cNvSpPr>
          <p:nvPr>
            <p:ph type="title"/>
          </p:nvPr>
        </p:nvSpPr>
        <p:spPr/>
        <p:txBody>
          <a:bodyPr>
            <a:noAutofit/>
          </a:bodyPr>
          <a:lstStyle/>
          <a:p>
            <a:r>
              <a:rPr lang="zh-CN" altLang="en-US" dirty="0">
                <a:latin typeface="Times" panose="02020603050405020304" pitchFamily="18" charset="0"/>
                <a:cs typeface="Times" panose="02020603050405020304" pitchFamily="18" charset="0"/>
              </a:rPr>
              <a:t>从智能角度对人工智能的分类</a:t>
            </a:r>
          </a:p>
        </p:txBody>
      </p:sp>
    </p:spTree>
    <p:extLst>
      <p:ext uri="{BB962C8B-B14F-4D97-AF65-F5344CB8AC3E}">
        <p14:creationId xmlns:p14="http://schemas.microsoft.com/office/powerpoint/2010/main" val="144982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两度堕入寒冬的 AI，如何完成伟大逆袭？"/>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988840"/>
            <a:ext cx="2927127" cy="195751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711712" y="4050565"/>
            <a:ext cx="3340979" cy="400110"/>
          </a:xfrm>
          <a:prstGeom prst="rect">
            <a:avLst/>
          </a:prstGeom>
        </p:spPr>
        <p:txBody>
          <a:bodyPr wrap="none">
            <a:spAutoFit/>
          </a:bodyPr>
          <a:lstStyle/>
          <a:p>
            <a:r>
              <a:rPr lang="zh-CN" altLang="en-US" sz="2000" dirty="0">
                <a:latin typeface="Times" panose="02020603050405020304" pitchFamily="18" charset="0"/>
                <a:ea typeface="微软雅黑" panose="020B0503020204020204" pitchFamily="34" charset="-122"/>
                <a:cs typeface="Times" panose="02020603050405020304" pitchFamily="18" charset="0"/>
              </a:rPr>
              <a:t>达特茅斯会议合影 </a:t>
            </a:r>
            <a:r>
              <a:rPr lang="en-US" altLang="zh-CN" sz="2000" dirty="0">
                <a:latin typeface="Times" panose="02020603050405020304" pitchFamily="18" charset="0"/>
                <a:ea typeface="微软雅黑" panose="020B0503020204020204" pitchFamily="34" charset="-122"/>
                <a:cs typeface="Times" panose="02020603050405020304" pitchFamily="18" charset="0"/>
              </a:rPr>
              <a:t>(1956</a:t>
            </a:r>
            <a:r>
              <a:rPr lang="zh-CN" altLang="en-US" sz="2000" dirty="0">
                <a:latin typeface="Times" panose="02020603050405020304" pitchFamily="18" charset="0"/>
                <a:ea typeface="微软雅黑" panose="020B0503020204020204" pitchFamily="34" charset="-122"/>
                <a:cs typeface="Times" panose="02020603050405020304" pitchFamily="18" charset="0"/>
              </a:rPr>
              <a:t>年</a:t>
            </a:r>
            <a:r>
              <a:rPr lang="en-US" altLang="zh-CN" sz="2000" dirty="0">
                <a:latin typeface="Times" panose="02020603050405020304" pitchFamily="18" charset="0"/>
                <a:ea typeface="微软雅黑" panose="020B0503020204020204" pitchFamily="34" charset="-122"/>
                <a:cs typeface="Times" panose="02020603050405020304" pitchFamily="18" charset="0"/>
              </a:rPr>
              <a:t>)</a:t>
            </a:r>
            <a:endParaRPr lang="zh-CN" altLang="en-US" sz="2000" dirty="0">
              <a:latin typeface="Times" panose="02020603050405020304" pitchFamily="18" charset="0"/>
              <a:ea typeface="微软雅黑" panose="020B0503020204020204" pitchFamily="34" charset="-122"/>
              <a:cs typeface="Times" panose="02020603050405020304" pitchFamily="18" charset="0"/>
            </a:endParaRPr>
          </a:p>
        </p:txBody>
      </p:sp>
      <p:sp>
        <p:nvSpPr>
          <p:cNvPr id="8" name="Rectangle 4"/>
          <p:cNvSpPr>
            <a:spLocks noChangeArrowheads="1"/>
          </p:cNvSpPr>
          <p:nvPr/>
        </p:nvSpPr>
        <p:spPr bwMode="auto">
          <a:xfrm>
            <a:off x="-784534" y="1165118"/>
            <a:ext cx="9039534" cy="579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5555" tIns="56860" rIns="115555" bIns="56860"/>
          <a:lstStyle>
            <a:lvl1pPr>
              <a:spcBef>
                <a:spcPct val="30000"/>
              </a:spcBef>
              <a:buClr>
                <a:schemeClr val="accent2"/>
              </a:buClr>
              <a:buFont typeface="Wingdings" pitchFamily="2" charset="2"/>
              <a:buChar char="o"/>
              <a:defRPr sz="3000" b="1">
                <a:solidFill>
                  <a:srgbClr val="000066"/>
                </a:solidFill>
                <a:latin typeface="黑体" pitchFamily="49" charset="-122"/>
                <a:ea typeface="宋体" pitchFamily="2" charset="-122"/>
              </a:defRPr>
            </a:lvl1pPr>
            <a:lvl2pPr marL="742950" indent="-285750">
              <a:spcBef>
                <a:spcPct val="30000"/>
              </a:spcBef>
              <a:buClr>
                <a:schemeClr val="accent2"/>
              </a:buClr>
              <a:buFont typeface="Wingdings" pitchFamily="2" charset="2"/>
              <a:buChar char="n"/>
              <a:defRPr sz="2600" b="1">
                <a:solidFill>
                  <a:srgbClr val="0000CC"/>
                </a:solidFill>
                <a:latin typeface="楷体_GB2312" pitchFamily="49" charset="-122"/>
                <a:ea typeface="宋体" pitchFamily="2" charset="-122"/>
              </a:defRPr>
            </a:lvl2pPr>
            <a:lvl3pPr marL="1143000" indent="-228600">
              <a:spcBef>
                <a:spcPct val="30000"/>
              </a:spcBef>
              <a:buClr>
                <a:schemeClr val="accent2"/>
              </a:buClr>
              <a:buFont typeface="Wingdings" pitchFamily="2" charset="2"/>
              <a:buChar char="Ø"/>
              <a:defRPr sz="2300" b="1">
                <a:solidFill>
                  <a:srgbClr val="003399"/>
                </a:solidFill>
                <a:latin typeface="宋体" pitchFamily="2" charset="-122"/>
                <a:ea typeface="宋体" pitchFamily="2" charset="-122"/>
              </a:defRPr>
            </a:lvl3pPr>
            <a:lvl4pPr marL="1600200" indent="-228600">
              <a:spcBef>
                <a:spcPct val="3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spcBef>
                <a:spcPct val="30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a:lnSpc>
                <a:spcPct val="80000"/>
              </a:lnSpc>
              <a:buFont typeface="Wingdings" pitchFamily="2" charset="2"/>
              <a:buNone/>
              <a:defRPr/>
            </a:pPr>
            <a:endParaRPr kumimoji="1" lang="en-US" altLang="zh-CN" sz="2200" b="0" dirty="0">
              <a:solidFill>
                <a:srgbClr val="C00000"/>
              </a:solidFill>
              <a:latin typeface="Times" panose="02020603050405020304" pitchFamily="18" charset="0"/>
              <a:ea typeface="微软雅黑" panose="020B0503020204020204" pitchFamily="34" charset="-122"/>
              <a:cs typeface="Times" panose="02020603050405020304" pitchFamily="18" charset="0"/>
            </a:endParaRPr>
          </a:p>
        </p:txBody>
      </p:sp>
      <p:sp>
        <p:nvSpPr>
          <p:cNvPr id="10" name="标题 3"/>
          <p:cNvSpPr>
            <a:spLocks noGrp="1"/>
          </p:cNvSpPr>
          <p:nvPr>
            <p:ph type="title"/>
          </p:nvPr>
        </p:nvSpPr>
        <p:spPr/>
        <p:txBody>
          <a:bodyPr>
            <a:noAutofit/>
          </a:bodyPr>
          <a:lstStyle/>
          <a:p>
            <a:r>
              <a:rPr lang="en-US" altLang="zh-CN" dirty="0"/>
              <a:t>The birth of AI</a:t>
            </a:r>
            <a:endParaRPr lang="zh-CN" altLang="en-US" dirty="0"/>
          </a:p>
        </p:txBody>
      </p:sp>
      <p:sp>
        <p:nvSpPr>
          <p:cNvPr id="2" name="内容占位符 1">
            <a:extLst>
              <a:ext uri="{FF2B5EF4-FFF2-40B4-BE49-F238E27FC236}">
                <a16:creationId xmlns:a16="http://schemas.microsoft.com/office/drawing/2014/main" id="{713C758D-5E54-47DD-B52E-A4B341EB3517}"/>
              </a:ext>
            </a:extLst>
          </p:cNvPr>
          <p:cNvSpPr>
            <a:spLocks noGrp="1"/>
          </p:cNvSpPr>
          <p:nvPr>
            <p:ph idx="1"/>
          </p:nvPr>
        </p:nvSpPr>
        <p:spPr>
          <a:xfrm>
            <a:off x="566738" y="931026"/>
            <a:ext cx="4761135" cy="5522310"/>
          </a:xfrm>
        </p:spPr>
        <p:txBody>
          <a:bodyPr/>
          <a:lstStyle/>
          <a:p>
            <a:r>
              <a:rPr lang="zh-CN" altLang="en-US" dirty="0"/>
              <a:t>报告列举了</a:t>
            </a:r>
            <a:r>
              <a:rPr lang="en-US" altLang="zh-CN" dirty="0"/>
              <a:t>Artificial Intelligence</a:t>
            </a:r>
            <a:r>
              <a:rPr lang="zh-CN" altLang="en-US" dirty="0"/>
              <a:t>所面临七类问题  </a:t>
            </a:r>
          </a:p>
          <a:p>
            <a:pPr lvl="1">
              <a:buFont typeface="+mj-lt"/>
              <a:buAutoNum type="arabicPeriod"/>
            </a:pPr>
            <a:r>
              <a:rPr lang="en-US" altLang="zh-CN" dirty="0"/>
              <a:t>Automatic Computers </a:t>
            </a:r>
          </a:p>
          <a:p>
            <a:pPr lvl="1">
              <a:buFont typeface="+mj-lt"/>
              <a:buAutoNum type="arabicPeriod"/>
            </a:pPr>
            <a:r>
              <a:rPr lang="en-US" altLang="zh-CN" dirty="0"/>
              <a:t>How Can a Computer be Programmed to Use a Language </a:t>
            </a:r>
          </a:p>
          <a:p>
            <a:pPr lvl="1">
              <a:buFont typeface="+mj-lt"/>
              <a:buAutoNum type="arabicPeriod"/>
            </a:pPr>
            <a:r>
              <a:rPr lang="en-US" altLang="zh-CN" dirty="0"/>
              <a:t>Neuron Nets</a:t>
            </a:r>
          </a:p>
          <a:p>
            <a:pPr lvl="2"/>
            <a:r>
              <a:rPr lang="en-US" altLang="zh-CN" dirty="0"/>
              <a:t>set of (hypothetical) neurons be arranged so as to form concepts </a:t>
            </a:r>
          </a:p>
          <a:p>
            <a:pPr lvl="1">
              <a:buFont typeface="+mj-lt"/>
              <a:buAutoNum type="arabicPeriod"/>
            </a:pPr>
            <a:r>
              <a:rPr lang="en-US" altLang="zh-CN" dirty="0"/>
              <a:t>Theory of the Size of a Calculation </a:t>
            </a:r>
          </a:p>
          <a:p>
            <a:pPr lvl="1">
              <a:buFont typeface="+mj-lt"/>
              <a:buAutoNum type="arabicPeriod"/>
            </a:pPr>
            <a:r>
              <a:rPr lang="en-US" altLang="zh-CN" dirty="0"/>
              <a:t>Self-improvement (</a:t>
            </a:r>
            <a:r>
              <a:rPr lang="zh-CN" altLang="en-US" dirty="0"/>
              <a:t>自我学习与提高</a:t>
            </a:r>
            <a:r>
              <a:rPr lang="en-US" altLang="zh-CN" dirty="0"/>
              <a:t>) </a:t>
            </a:r>
          </a:p>
          <a:p>
            <a:pPr lvl="1">
              <a:buFont typeface="+mj-lt"/>
              <a:buAutoNum type="arabicPeriod"/>
            </a:pPr>
            <a:r>
              <a:rPr lang="en-US" altLang="zh-CN" dirty="0"/>
              <a:t>Abstractions</a:t>
            </a:r>
          </a:p>
          <a:p>
            <a:pPr lvl="2"/>
            <a:r>
              <a:rPr lang="en-US" altLang="zh-CN" dirty="0"/>
              <a:t>forming abstractions from sensory</a:t>
            </a:r>
          </a:p>
          <a:p>
            <a:pPr lvl="1">
              <a:buFont typeface="+mj-lt"/>
              <a:buAutoNum type="arabicPeriod"/>
            </a:pPr>
            <a:r>
              <a:rPr lang="en-US" altLang="zh-CN" dirty="0"/>
              <a:t>Randomness and Creativity</a:t>
            </a:r>
          </a:p>
          <a:p>
            <a:pPr lvl="2"/>
            <a:r>
              <a:rPr lang="en-US" altLang="zh-CN" dirty="0"/>
              <a:t>The randomness must be guided by intuition to be efficient </a:t>
            </a:r>
          </a:p>
          <a:p>
            <a:endParaRPr lang="zh-CN" altLang="en-US" dirty="0"/>
          </a:p>
        </p:txBody>
      </p:sp>
    </p:spTree>
    <p:extLst>
      <p:ext uri="{BB962C8B-B14F-4D97-AF65-F5344CB8AC3E}">
        <p14:creationId xmlns:p14="http://schemas.microsoft.com/office/powerpoint/2010/main" val="35791795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CE19FFA-1612-41AA-82BD-8C884D76838D}"/>
              </a:ext>
            </a:extLst>
          </p:cNvPr>
          <p:cNvSpPr>
            <a:spLocks noGrp="1"/>
          </p:cNvSpPr>
          <p:nvPr>
            <p:ph type="title"/>
          </p:nvPr>
        </p:nvSpPr>
        <p:spPr/>
        <p:txBody>
          <a:bodyPr/>
          <a:lstStyle/>
          <a:p>
            <a:r>
              <a:rPr lang="en-US" altLang="zh-CN" dirty="0"/>
              <a:t>AI: the past and present</a:t>
            </a:r>
            <a:endParaRPr lang="zh-CN" altLang="en-US" dirty="0"/>
          </a:p>
        </p:txBody>
      </p:sp>
      <p:sp>
        <p:nvSpPr>
          <p:cNvPr id="7" name="文本占位符 6">
            <a:extLst>
              <a:ext uri="{FF2B5EF4-FFF2-40B4-BE49-F238E27FC236}">
                <a16:creationId xmlns:a16="http://schemas.microsoft.com/office/drawing/2014/main" id="{23F99987-A995-48A9-9607-EBB1A58079C9}"/>
              </a:ext>
            </a:extLst>
          </p:cNvPr>
          <p:cNvSpPr>
            <a:spLocks noGrp="1"/>
          </p:cNvSpPr>
          <p:nvPr>
            <p:ph type="body" idx="1"/>
          </p:nvPr>
        </p:nvSpPr>
        <p:spPr/>
        <p:txBody>
          <a:bodyPr/>
          <a:lstStyle/>
          <a:p>
            <a:r>
              <a:rPr lang="en-US" altLang="zh-CN" dirty="0"/>
              <a:t>Mainstream methods that been used in AI History</a:t>
            </a:r>
            <a:endParaRPr lang="zh-CN" altLang="en-US" dirty="0"/>
          </a:p>
        </p:txBody>
      </p:sp>
      <p:sp>
        <p:nvSpPr>
          <p:cNvPr id="5" name="灯片编号占位符 4">
            <a:extLst>
              <a:ext uri="{FF2B5EF4-FFF2-40B4-BE49-F238E27FC236}">
                <a16:creationId xmlns:a16="http://schemas.microsoft.com/office/drawing/2014/main" id="{770108DC-D840-4225-A957-2C51FCE0E7E5}"/>
              </a:ext>
            </a:extLst>
          </p:cNvPr>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60</a:t>
            </a:fld>
            <a:endParaRPr lang="en-US" altLang="zh-CN">
              <a:solidFill>
                <a:srgbClr val="000000"/>
              </a:solidFill>
            </a:endParaRPr>
          </a:p>
        </p:txBody>
      </p:sp>
    </p:spTree>
    <p:extLst>
      <p:ext uri="{BB962C8B-B14F-4D97-AF65-F5344CB8AC3E}">
        <p14:creationId xmlns:p14="http://schemas.microsoft.com/office/powerpoint/2010/main" val="4197916470"/>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49DB3EF-E6D7-4991-AE19-EB0AEDF2B7A0}"/>
              </a:ext>
            </a:extLst>
          </p:cNvPr>
          <p:cNvGrpSpPr/>
          <p:nvPr/>
        </p:nvGrpSpPr>
        <p:grpSpPr>
          <a:xfrm>
            <a:off x="827584" y="1484784"/>
            <a:ext cx="7866659" cy="4837663"/>
            <a:chOff x="1688932" y="2077014"/>
            <a:chExt cx="5956070" cy="3662731"/>
          </a:xfrm>
        </p:grpSpPr>
        <p:grpSp>
          <p:nvGrpSpPr>
            <p:cNvPr id="8" name="组合 3"/>
            <p:cNvGrpSpPr/>
            <p:nvPr/>
          </p:nvGrpSpPr>
          <p:grpSpPr>
            <a:xfrm>
              <a:off x="6447325" y="2458143"/>
              <a:ext cx="866765" cy="866765"/>
              <a:chOff x="6507177" y="3444053"/>
              <a:chExt cx="1284366" cy="1284366"/>
            </a:xfrm>
          </p:grpSpPr>
          <p:sp>
            <p:nvSpPr>
              <p:cNvPr id="9" name="椭圆 8"/>
              <p:cNvSpPr/>
              <p:nvPr/>
            </p:nvSpPr>
            <p:spPr bwMode="auto">
              <a:xfrm>
                <a:off x="6507177" y="3444053"/>
                <a:ext cx="1284366" cy="1284366"/>
              </a:xfrm>
              <a:prstGeom prst="ellipse">
                <a:avLst/>
              </a:prstGeom>
              <a:solidFill>
                <a:schemeClr val="bg1"/>
              </a:solidFill>
              <a:ln w="57150" cap="flat" cmpd="sng" algn="ctr">
                <a:solidFill>
                  <a:srgbClr val="FF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10" name="椭圆 9"/>
              <p:cNvSpPr/>
              <p:nvPr/>
            </p:nvSpPr>
            <p:spPr bwMode="auto">
              <a:xfrm>
                <a:off x="6592692" y="3635878"/>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11" name="椭圆 10"/>
              <p:cNvSpPr/>
              <p:nvPr/>
            </p:nvSpPr>
            <p:spPr bwMode="auto">
              <a:xfrm>
                <a:off x="6931910" y="4215075"/>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12" name="椭圆 11"/>
              <p:cNvSpPr/>
              <p:nvPr/>
            </p:nvSpPr>
            <p:spPr bwMode="auto">
              <a:xfrm>
                <a:off x="7232868" y="3639982"/>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13" name="椭圆 12"/>
              <p:cNvSpPr/>
              <p:nvPr/>
            </p:nvSpPr>
            <p:spPr bwMode="auto">
              <a:xfrm>
                <a:off x="6785164" y="3648737"/>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825" dirty="0">
                  <a:latin typeface="Times" panose="02020603050405020304" pitchFamily="18" charset="0"/>
                  <a:ea typeface="微软雅黑" panose="020B0503020204020204" pitchFamily="34" charset="-122"/>
                  <a:cs typeface="Times" panose="02020603050405020304" pitchFamily="18" charset="0"/>
                </a:endParaRPr>
              </a:p>
            </p:txBody>
          </p:sp>
          <p:sp>
            <p:nvSpPr>
              <p:cNvPr id="14" name="椭圆 13"/>
              <p:cNvSpPr/>
              <p:nvPr/>
            </p:nvSpPr>
            <p:spPr bwMode="auto">
              <a:xfrm>
                <a:off x="6627591" y="3817537"/>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1500" dirty="0">
                  <a:latin typeface="Times" panose="02020603050405020304" pitchFamily="18" charset="0"/>
                  <a:ea typeface="微软雅黑" panose="020B0503020204020204" pitchFamily="34" charset="-122"/>
                  <a:cs typeface="Times" panose="02020603050405020304" pitchFamily="18" charset="0"/>
                </a:endParaRPr>
              </a:p>
            </p:txBody>
          </p:sp>
          <p:sp>
            <p:nvSpPr>
              <p:cNvPr id="15" name="椭圆 14"/>
              <p:cNvSpPr/>
              <p:nvPr/>
            </p:nvSpPr>
            <p:spPr bwMode="auto">
              <a:xfrm>
                <a:off x="6903321" y="3793239"/>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latin typeface="Times" panose="02020603050405020304" pitchFamily="18" charset="0"/>
                  <a:ea typeface="微软雅黑" panose="020B0503020204020204" pitchFamily="34" charset="-122"/>
                  <a:cs typeface="Times" panose="02020603050405020304" pitchFamily="18" charset="0"/>
                </a:endParaRPr>
              </a:p>
            </p:txBody>
          </p:sp>
          <p:sp>
            <p:nvSpPr>
              <p:cNvPr id="16" name="椭圆 15"/>
              <p:cNvSpPr/>
              <p:nvPr/>
            </p:nvSpPr>
            <p:spPr bwMode="auto">
              <a:xfrm>
                <a:off x="6852851" y="3965326"/>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latin typeface="Times" panose="02020603050405020304" pitchFamily="18" charset="0"/>
                  <a:ea typeface="微软雅黑" panose="020B0503020204020204" pitchFamily="34" charset="-122"/>
                  <a:cs typeface="Times" panose="02020603050405020304" pitchFamily="18" charset="0"/>
                </a:endParaRPr>
              </a:p>
            </p:txBody>
          </p:sp>
          <p:sp>
            <p:nvSpPr>
              <p:cNvPr id="17" name="椭圆 16"/>
              <p:cNvSpPr/>
              <p:nvPr/>
            </p:nvSpPr>
            <p:spPr bwMode="auto">
              <a:xfrm flipH="1">
                <a:off x="6782516" y="3804446"/>
                <a:ext cx="45719" cy="45719"/>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18" name="椭圆 17"/>
              <p:cNvSpPr/>
              <p:nvPr/>
            </p:nvSpPr>
            <p:spPr bwMode="auto">
              <a:xfrm flipH="1">
                <a:off x="6684796" y="3955052"/>
                <a:ext cx="45719" cy="45719"/>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19" name="椭圆 18"/>
              <p:cNvSpPr/>
              <p:nvPr/>
            </p:nvSpPr>
            <p:spPr bwMode="auto">
              <a:xfrm>
                <a:off x="7467102" y="3868030"/>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0" name="椭圆 19"/>
              <p:cNvSpPr/>
              <p:nvPr/>
            </p:nvSpPr>
            <p:spPr bwMode="auto">
              <a:xfrm>
                <a:off x="7346849" y="3718058"/>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1" name="椭圆 20"/>
              <p:cNvSpPr/>
              <p:nvPr/>
            </p:nvSpPr>
            <p:spPr bwMode="auto">
              <a:xfrm>
                <a:off x="7603186" y="3904506"/>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2" name="椭圆 21"/>
              <p:cNvSpPr/>
              <p:nvPr/>
            </p:nvSpPr>
            <p:spPr bwMode="auto">
              <a:xfrm>
                <a:off x="7341462" y="3874991"/>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3" name="椭圆 22"/>
              <p:cNvSpPr/>
              <p:nvPr/>
            </p:nvSpPr>
            <p:spPr bwMode="auto">
              <a:xfrm flipH="1">
                <a:off x="7511718" y="3696862"/>
                <a:ext cx="45719" cy="45719"/>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4" name="椭圆 23"/>
              <p:cNvSpPr/>
              <p:nvPr/>
            </p:nvSpPr>
            <p:spPr bwMode="auto">
              <a:xfrm flipH="1">
                <a:off x="7460072" y="4026586"/>
                <a:ext cx="45719" cy="45719"/>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5" name="椭圆 24"/>
              <p:cNvSpPr/>
              <p:nvPr/>
            </p:nvSpPr>
            <p:spPr bwMode="auto">
              <a:xfrm>
                <a:off x="7109912" y="449407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6" name="椭圆 25"/>
              <p:cNvSpPr/>
              <p:nvPr/>
            </p:nvSpPr>
            <p:spPr bwMode="auto">
              <a:xfrm>
                <a:off x="7057488" y="429429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7" name="椭圆 26"/>
              <p:cNvSpPr/>
              <p:nvPr/>
            </p:nvSpPr>
            <p:spPr bwMode="auto">
              <a:xfrm>
                <a:off x="7259484" y="4366602"/>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8" name="椭圆 27"/>
              <p:cNvSpPr/>
              <p:nvPr/>
            </p:nvSpPr>
            <p:spPr bwMode="auto">
              <a:xfrm>
                <a:off x="6971946" y="438575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29" name="椭圆 28"/>
              <p:cNvSpPr/>
              <p:nvPr/>
            </p:nvSpPr>
            <p:spPr bwMode="auto">
              <a:xfrm flipH="1">
                <a:off x="7152767" y="4403959"/>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30" name="椭圆 29"/>
              <p:cNvSpPr/>
              <p:nvPr/>
            </p:nvSpPr>
            <p:spPr bwMode="auto">
              <a:xfrm flipH="1">
                <a:off x="7005983" y="4585492"/>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sp>
            <p:nvSpPr>
              <p:cNvPr id="31" name="椭圆 30"/>
              <p:cNvSpPr/>
              <p:nvPr/>
            </p:nvSpPr>
            <p:spPr bwMode="auto">
              <a:xfrm flipH="1">
                <a:off x="7294670" y="4538969"/>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400" dirty="0">
                  <a:solidFill>
                    <a:schemeClr val="bg1"/>
                  </a:solidFill>
                  <a:latin typeface="Times" panose="02020603050405020304" pitchFamily="18" charset="0"/>
                  <a:ea typeface="微软雅黑" panose="020B0503020204020204" pitchFamily="34" charset="-122"/>
                  <a:cs typeface="Times" panose="02020603050405020304" pitchFamily="18" charset="0"/>
                </a:endParaRPr>
              </a:p>
            </p:txBody>
          </p:sp>
          <p:cxnSp>
            <p:nvCxnSpPr>
              <p:cNvPr id="32" name="直接连接符 31"/>
              <p:cNvCxnSpPr>
                <a:stCxn id="13" idx="4"/>
                <a:endCxn id="17" idx="0"/>
              </p:cNvCxnSpPr>
              <p:nvPr/>
            </p:nvCxnSpPr>
            <p:spPr bwMode="auto">
              <a:xfrm flipH="1">
                <a:off x="6805375" y="3739072"/>
                <a:ext cx="24957" cy="6537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17" idx="2"/>
                <a:endCxn id="15" idx="2"/>
              </p:cNvCxnSpPr>
              <p:nvPr/>
            </p:nvCxnSpPr>
            <p:spPr bwMode="auto">
              <a:xfrm>
                <a:off x="6828235" y="3827306"/>
                <a:ext cx="75086" cy="1110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17" idx="6"/>
                <a:endCxn id="14" idx="7"/>
              </p:cNvCxnSpPr>
              <p:nvPr/>
            </p:nvCxnSpPr>
            <p:spPr bwMode="auto">
              <a:xfrm flipH="1">
                <a:off x="6704697" y="3827306"/>
                <a:ext cx="77819" cy="34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17" idx="3"/>
                <a:endCxn id="16" idx="1"/>
              </p:cNvCxnSpPr>
              <p:nvPr/>
            </p:nvCxnSpPr>
            <p:spPr bwMode="auto">
              <a:xfrm>
                <a:off x="6821540" y="3843470"/>
                <a:ext cx="44540" cy="13508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a:stCxn id="14" idx="4"/>
                <a:endCxn id="18" idx="7"/>
              </p:cNvCxnSpPr>
              <p:nvPr/>
            </p:nvCxnSpPr>
            <p:spPr bwMode="auto">
              <a:xfrm>
                <a:off x="6672759" y="3907872"/>
                <a:ext cx="18732" cy="538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18" idx="2"/>
                <a:endCxn id="16" idx="2"/>
              </p:cNvCxnSpPr>
              <p:nvPr/>
            </p:nvCxnSpPr>
            <p:spPr bwMode="auto">
              <a:xfrm>
                <a:off x="6730515" y="3977912"/>
                <a:ext cx="122336" cy="325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stCxn id="20" idx="7"/>
                <a:endCxn id="23" idx="6"/>
              </p:cNvCxnSpPr>
              <p:nvPr/>
            </p:nvCxnSpPr>
            <p:spPr bwMode="auto">
              <a:xfrm flipV="1">
                <a:off x="7423955" y="3719722"/>
                <a:ext cx="87763" cy="115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19" idx="0"/>
                <a:endCxn id="23" idx="4"/>
              </p:cNvCxnSpPr>
              <p:nvPr/>
            </p:nvCxnSpPr>
            <p:spPr bwMode="auto">
              <a:xfrm flipV="1">
                <a:off x="7512270" y="3742581"/>
                <a:ext cx="22307" cy="1254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a:stCxn id="21" idx="1"/>
                <a:endCxn id="23" idx="2"/>
              </p:cNvCxnSpPr>
              <p:nvPr/>
            </p:nvCxnSpPr>
            <p:spPr bwMode="auto">
              <a:xfrm flipH="1" flipV="1">
                <a:off x="7557437" y="3719722"/>
                <a:ext cx="58978" cy="1980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22" idx="7"/>
                <a:endCxn id="23" idx="5"/>
              </p:cNvCxnSpPr>
              <p:nvPr/>
            </p:nvCxnSpPr>
            <p:spPr bwMode="auto">
              <a:xfrm flipV="1">
                <a:off x="7418568" y="3735886"/>
                <a:ext cx="99845" cy="15233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stCxn id="22" idx="5"/>
                <a:endCxn id="24" idx="6"/>
              </p:cNvCxnSpPr>
              <p:nvPr/>
            </p:nvCxnSpPr>
            <p:spPr bwMode="auto">
              <a:xfrm>
                <a:off x="7418568" y="3952097"/>
                <a:ext cx="41504" cy="973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stCxn id="19" idx="4"/>
                <a:endCxn id="24" idx="0"/>
              </p:cNvCxnSpPr>
              <p:nvPr/>
            </p:nvCxnSpPr>
            <p:spPr bwMode="auto">
              <a:xfrm flipH="1">
                <a:off x="7482931" y="3958365"/>
                <a:ext cx="29339" cy="6822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21" idx="4"/>
                <a:endCxn id="24" idx="2"/>
              </p:cNvCxnSpPr>
              <p:nvPr/>
            </p:nvCxnSpPr>
            <p:spPr bwMode="auto">
              <a:xfrm flipH="1">
                <a:off x="7505791" y="3994841"/>
                <a:ext cx="142563" cy="546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a:stCxn id="26" idx="5"/>
                <a:endCxn id="29" idx="7"/>
              </p:cNvCxnSpPr>
              <p:nvPr/>
            </p:nvCxnSpPr>
            <p:spPr bwMode="auto">
              <a:xfrm>
                <a:off x="7134594" y="4371403"/>
                <a:ext cx="24868" cy="392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29" idx="1"/>
                <a:endCxn id="27" idx="3"/>
              </p:cNvCxnSpPr>
              <p:nvPr/>
            </p:nvCxnSpPr>
            <p:spPr bwMode="auto">
              <a:xfrm>
                <a:off x="7191791" y="4410654"/>
                <a:ext cx="80922" cy="3305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a:stCxn id="29" idx="4"/>
                <a:endCxn id="25" idx="0"/>
              </p:cNvCxnSpPr>
              <p:nvPr/>
            </p:nvCxnSpPr>
            <p:spPr bwMode="auto">
              <a:xfrm flipH="1">
                <a:off x="7155080" y="4449678"/>
                <a:ext cx="20546" cy="443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29" idx="6"/>
                <a:endCxn id="28" idx="6"/>
              </p:cNvCxnSpPr>
              <p:nvPr/>
            </p:nvCxnSpPr>
            <p:spPr bwMode="auto">
              <a:xfrm flipH="1">
                <a:off x="7062281" y="4426819"/>
                <a:ext cx="90486" cy="410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28" idx="4"/>
                <a:endCxn id="30" idx="7"/>
              </p:cNvCxnSpPr>
              <p:nvPr/>
            </p:nvCxnSpPr>
            <p:spPr bwMode="auto">
              <a:xfrm flipH="1">
                <a:off x="7012678" y="4476092"/>
                <a:ext cx="4436" cy="1160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a:stCxn id="28" idx="5"/>
                <a:endCxn id="25" idx="2"/>
              </p:cNvCxnSpPr>
              <p:nvPr/>
            </p:nvCxnSpPr>
            <p:spPr bwMode="auto">
              <a:xfrm>
                <a:off x="7049052" y="4462863"/>
                <a:ext cx="60860" cy="76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25" idx="6"/>
                <a:endCxn id="31" idx="7"/>
              </p:cNvCxnSpPr>
              <p:nvPr/>
            </p:nvCxnSpPr>
            <p:spPr bwMode="auto">
              <a:xfrm>
                <a:off x="7200247" y="4539245"/>
                <a:ext cx="101118" cy="6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51"/>
              <p:cNvCxnSpPr>
                <a:stCxn id="31" idx="0"/>
                <a:endCxn id="27" idx="5"/>
              </p:cNvCxnSpPr>
              <p:nvPr/>
            </p:nvCxnSpPr>
            <p:spPr bwMode="auto">
              <a:xfrm flipV="1">
                <a:off x="7317529" y="4443708"/>
                <a:ext cx="19061" cy="9526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椭圆 52"/>
              <p:cNvSpPr/>
              <p:nvPr/>
            </p:nvSpPr>
            <p:spPr bwMode="auto">
              <a:xfrm>
                <a:off x="7105337" y="4011611"/>
                <a:ext cx="45719" cy="45719"/>
              </a:xfrm>
              <a:prstGeom prst="ellipse">
                <a:avLst/>
              </a:prstGeom>
              <a:solidFill>
                <a:schemeClr val="bg1"/>
              </a:solidFill>
              <a:ln w="9525" cap="flat" cmpd="sng" algn="ctr">
                <a:solidFill>
                  <a:schemeClr val="tx1">
                    <a:lumMod val="95000"/>
                    <a:lumOff val="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endParaRPr lang="zh-CN" altLang="en-US" sz="825" dirty="0">
                  <a:latin typeface="Times" panose="02020603050405020304" pitchFamily="18" charset="0"/>
                  <a:ea typeface="微软雅黑" panose="020B0503020204020204" pitchFamily="34" charset="-122"/>
                  <a:cs typeface="Times" panose="02020603050405020304" pitchFamily="18" charset="0"/>
                </a:endParaRPr>
              </a:p>
            </p:txBody>
          </p:sp>
          <p:cxnSp>
            <p:nvCxnSpPr>
              <p:cNvPr id="54" name="直接箭头连接符 53"/>
              <p:cNvCxnSpPr>
                <a:stCxn id="13" idx="6"/>
              </p:cNvCxnSpPr>
              <p:nvPr/>
            </p:nvCxnSpPr>
            <p:spPr bwMode="auto">
              <a:xfrm>
                <a:off x="6875499" y="3693905"/>
                <a:ext cx="564326" cy="11055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stCxn id="53" idx="6"/>
                <a:endCxn id="22" idx="2"/>
              </p:cNvCxnSpPr>
              <p:nvPr/>
            </p:nvCxnSpPr>
            <p:spPr bwMode="auto">
              <a:xfrm flipV="1">
                <a:off x="7151056" y="3920159"/>
                <a:ext cx="190406" cy="11431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a:stCxn id="53" idx="5"/>
                <a:endCxn id="27" idx="0"/>
              </p:cNvCxnSpPr>
              <p:nvPr/>
            </p:nvCxnSpPr>
            <p:spPr bwMode="auto">
              <a:xfrm>
                <a:off x="7144361" y="4050635"/>
                <a:ext cx="160291" cy="31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a:stCxn id="53" idx="3"/>
                <a:endCxn id="26" idx="0"/>
              </p:cNvCxnSpPr>
              <p:nvPr/>
            </p:nvCxnSpPr>
            <p:spPr bwMode="auto">
              <a:xfrm flipH="1">
                <a:off x="7102656" y="4050635"/>
                <a:ext cx="9376" cy="24366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a:stCxn id="26" idx="1"/>
                <a:endCxn id="16" idx="5"/>
              </p:cNvCxnSpPr>
              <p:nvPr/>
            </p:nvCxnSpPr>
            <p:spPr bwMode="auto">
              <a:xfrm flipH="1" flipV="1">
                <a:off x="6929957" y="4042432"/>
                <a:ext cx="140760" cy="265094"/>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p:cNvCxnSpPr>
                <a:stCxn id="16" idx="6"/>
                <a:endCxn id="53" idx="2"/>
              </p:cNvCxnSpPr>
              <p:nvPr/>
            </p:nvCxnSpPr>
            <p:spPr bwMode="auto">
              <a:xfrm>
                <a:off x="6943186" y="4010494"/>
                <a:ext cx="162151" cy="2397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箭头连接符 59"/>
              <p:cNvCxnSpPr>
                <a:stCxn id="53" idx="1"/>
                <a:endCxn id="15" idx="6"/>
              </p:cNvCxnSpPr>
              <p:nvPr/>
            </p:nvCxnSpPr>
            <p:spPr bwMode="auto">
              <a:xfrm flipH="1" flipV="1">
                <a:off x="6993656" y="3838407"/>
                <a:ext cx="118376" cy="179899"/>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 name="圆角矩形 60"/>
            <p:cNvSpPr/>
            <p:nvPr/>
          </p:nvSpPr>
          <p:spPr bwMode="auto">
            <a:xfrm>
              <a:off x="6112036" y="3690237"/>
              <a:ext cx="1532966" cy="604462"/>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1" compatLnSpc="1">
              <a:prstTxWarp prst="textNoShape">
                <a:avLst/>
              </a:prstTxWarp>
            </a:bodyPr>
            <a:lstStyle/>
            <a:p>
              <a:pPr marL="272654" lvl="1" indent="-272654" algn="ctr" defTabSz="800100">
                <a:lnSpc>
                  <a:spcPct val="90000"/>
                </a:lnSpc>
                <a:buClr>
                  <a:srgbClr val="FF3300"/>
                </a:buClr>
                <a:defRPr/>
              </a:pPr>
              <a:r>
                <a:rPr lang="zh-CN" altLang="en-US" dirty="0">
                  <a:solidFill>
                    <a:srgbClr val="002060"/>
                  </a:solidFill>
                  <a:latin typeface="Times" panose="02020603050405020304" pitchFamily="18" charset="0"/>
                  <a:ea typeface="微软雅黑" panose="020B0503020204020204" pitchFamily="34" charset="-122"/>
                  <a:cs typeface="Times" panose="02020603050405020304" pitchFamily="18" charset="0"/>
                </a:rPr>
                <a:t>知识图谱</a:t>
              </a:r>
            </a:p>
          </p:txBody>
        </p:sp>
        <p:sp>
          <p:nvSpPr>
            <p:cNvPr id="62" name="圆角矩形 95"/>
            <p:cNvSpPr>
              <a:spLocks/>
            </p:cNvSpPr>
            <p:nvPr/>
          </p:nvSpPr>
          <p:spPr bwMode="auto">
            <a:xfrm>
              <a:off x="3049158" y="5070614"/>
              <a:ext cx="1509725" cy="669131"/>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wrap="none" tIns="0" bIns="0" anchor="ctr"/>
            <a:lstStyle/>
            <a:p>
              <a:pPr algn="ctr">
                <a:buFont typeface="Arial" panose="020B0604020202020204" pitchFamily="34" charset="0"/>
                <a:buNone/>
              </a:pPr>
              <a:r>
                <a:rPr lang="zh-CN" altLang="en-US" sz="21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rPr>
                <a:t>用规则教</a:t>
              </a:r>
              <a:endParaRPr lang="en-US" altLang="zh-CN" sz="21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endParaRPr>
            </a:p>
          </p:txBody>
        </p:sp>
        <p:sp>
          <p:nvSpPr>
            <p:cNvPr id="63" name="上箭头 62"/>
            <p:cNvSpPr/>
            <p:nvPr/>
          </p:nvSpPr>
          <p:spPr bwMode="auto">
            <a:xfrm>
              <a:off x="3650737" y="4708272"/>
              <a:ext cx="266700" cy="409873"/>
            </a:xfrm>
            <a:prstGeom prst="upArrow">
              <a:avLst/>
            </a:prstGeom>
            <a:solidFill>
              <a:srgbClr val="FF996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algn="ctr" fontAlgn="base">
                <a:spcBef>
                  <a:spcPct val="0"/>
                </a:spcBef>
                <a:spcAft>
                  <a:spcPct val="0"/>
                </a:spcAft>
              </a:pPr>
              <a:endParaRPr lang="zh-CN" altLang="en-US" b="1">
                <a:solidFill>
                  <a:srgbClr val="000066"/>
                </a:solidFill>
                <a:latin typeface="Times" panose="02020603050405020304" pitchFamily="18" charset="0"/>
                <a:ea typeface="微软雅黑" panose="020B0503020204020204" pitchFamily="34" charset="-122"/>
                <a:cs typeface="Times" panose="02020603050405020304" pitchFamily="18" charset="0"/>
              </a:endParaRPr>
            </a:p>
          </p:txBody>
        </p:sp>
        <p:sp>
          <p:nvSpPr>
            <p:cNvPr id="64" name="文本框 139"/>
            <p:cNvSpPr txBox="1"/>
            <p:nvPr/>
          </p:nvSpPr>
          <p:spPr>
            <a:xfrm>
              <a:off x="2794409" y="3880043"/>
              <a:ext cx="1979355" cy="840599"/>
            </a:xfrm>
            <a:prstGeom prst="roundRect">
              <a:avLst>
                <a:gd name="adj" fmla="val 12282"/>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zh-CN" altLang="en-US" sz="2100" spc="450" dirty="0">
                  <a:solidFill>
                    <a:srgbClr val="002060"/>
                  </a:solidFill>
                  <a:latin typeface="Times" panose="02020603050405020304" pitchFamily="18" charset="0"/>
                  <a:ea typeface="微软雅黑" panose="020B0503020204020204" pitchFamily="34" charset="-122"/>
                  <a:cs typeface="Times" panose="02020603050405020304" pitchFamily="18" charset="0"/>
                </a:rPr>
                <a:t>符号逻辑表示下的推理</a:t>
              </a:r>
            </a:p>
          </p:txBody>
        </p:sp>
        <p:sp>
          <p:nvSpPr>
            <p:cNvPr id="65" name="上箭头 64"/>
            <p:cNvSpPr/>
            <p:nvPr/>
          </p:nvSpPr>
          <p:spPr bwMode="auto">
            <a:xfrm rot="5400000">
              <a:off x="5643406" y="2751089"/>
              <a:ext cx="205447" cy="396478"/>
            </a:xfrm>
            <a:prstGeom prst="upArrow">
              <a:avLst/>
            </a:prstGeom>
            <a:solidFill>
              <a:srgbClr val="FF996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algn="ctr" fontAlgn="base">
                <a:spcBef>
                  <a:spcPct val="0"/>
                </a:spcBef>
                <a:spcAft>
                  <a:spcPct val="0"/>
                </a:spcAft>
              </a:pPr>
              <a:endParaRPr lang="zh-CN" altLang="en-US" b="1">
                <a:solidFill>
                  <a:srgbClr val="000066"/>
                </a:solidFill>
                <a:latin typeface="Times" panose="02020603050405020304" pitchFamily="18" charset="0"/>
                <a:ea typeface="微软雅黑" panose="020B0503020204020204" pitchFamily="34" charset="-122"/>
                <a:cs typeface="Times" panose="02020603050405020304" pitchFamily="18" charset="0"/>
              </a:endParaRPr>
            </a:p>
          </p:txBody>
        </p:sp>
        <p:pic>
          <p:nvPicPr>
            <p:cNvPr id="66" name="图片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88932" y="2077014"/>
              <a:ext cx="3788035" cy="1786229"/>
            </a:xfrm>
            <a:prstGeom prst="rect">
              <a:avLst/>
            </a:prstGeom>
          </p:spPr>
        </p:pic>
      </p:grpSp>
      <p:sp>
        <p:nvSpPr>
          <p:cNvPr id="2" name="标题 1">
            <a:extLst>
              <a:ext uri="{FF2B5EF4-FFF2-40B4-BE49-F238E27FC236}">
                <a16:creationId xmlns:a16="http://schemas.microsoft.com/office/drawing/2014/main" id="{29BB8A0B-3599-4E15-A56B-66D04AD10D45}"/>
              </a:ext>
            </a:extLst>
          </p:cNvPr>
          <p:cNvSpPr>
            <a:spLocks noGrp="1"/>
          </p:cNvSpPr>
          <p:nvPr>
            <p:ph type="title"/>
          </p:nvPr>
        </p:nvSpPr>
        <p:spPr/>
        <p:txBody>
          <a:bodyPr/>
          <a:lstStyle/>
          <a:p>
            <a:r>
              <a:rPr lang="en-US" altLang="zh-CN" dirty="0">
                <a:latin typeface="Times" panose="02020603050405020304" pitchFamily="18" charset="0"/>
                <a:ea typeface="微软雅黑" panose="020B0503020204020204" pitchFamily="34" charset="-122"/>
                <a:cs typeface="Times" panose="02020603050405020304" pitchFamily="18" charset="0"/>
              </a:rPr>
              <a:t>1. Learning from Symbolic Rules</a:t>
            </a:r>
            <a:endParaRPr lang="zh-CN" altLang="en-US" dirty="0"/>
          </a:p>
        </p:txBody>
      </p:sp>
      <p:sp>
        <p:nvSpPr>
          <p:cNvPr id="6" name="内容占位符 5">
            <a:extLst>
              <a:ext uri="{FF2B5EF4-FFF2-40B4-BE49-F238E27FC236}">
                <a16:creationId xmlns:a16="http://schemas.microsoft.com/office/drawing/2014/main" id="{7687BBC5-CD45-4019-9269-6E0C5A9ECEBE}"/>
              </a:ext>
            </a:extLst>
          </p:cNvPr>
          <p:cNvSpPr>
            <a:spLocks noGrp="1"/>
          </p:cNvSpPr>
          <p:nvPr>
            <p:ph idx="1"/>
          </p:nvPr>
        </p:nvSpPr>
        <p:spPr/>
        <p:txBody>
          <a:bodyPr/>
          <a:lstStyle/>
          <a:p>
            <a:r>
              <a:rPr lang="en-US" altLang="zh-CN" dirty="0">
                <a:latin typeface="Times" panose="02020603050405020304" pitchFamily="18" charset="0"/>
                <a:ea typeface="微软雅黑" panose="020B0503020204020204" pitchFamily="34" charset="-122"/>
                <a:cs typeface="Times" panose="02020603050405020304" pitchFamily="18" charset="0"/>
              </a:rPr>
              <a:t>Symbolic AI</a:t>
            </a:r>
            <a:endParaRPr lang="zh-CN" altLang="en-US" dirty="0"/>
          </a:p>
        </p:txBody>
      </p:sp>
    </p:spTree>
    <p:extLst>
      <p:ext uri="{BB962C8B-B14F-4D97-AF65-F5344CB8AC3E}">
        <p14:creationId xmlns:p14="http://schemas.microsoft.com/office/powerpoint/2010/main" val="307556131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B9EB021C-9096-4FF6-8A6F-BCC168B8A438}"/>
              </a:ext>
            </a:extLst>
          </p:cNvPr>
          <p:cNvSpPr>
            <a:spLocks noGrp="1"/>
          </p:cNvSpPr>
          <p:nvPr>
            <p:ph idx="1"/>
          </p:nvPr>
        </p:nvSpPr>
        <p:spPr/>
        <p:txBody>
          <a:bodyPr/>
          <a:lstStyle/>
          <a:p>
            <a:r>
              <a:rPr lang="en-US" altLang="zh-CN" dirty="0">
                <a:latin typeface="Times" panose="02020603050405020304" pitchFamily="18" charset="0"/>
                <a:ea typeface="微软雅黑" panose="020B0503020204020204" pitchFamily="34" charset="-122"/>
                <a:cs typeface="Times" panose="02020603050405020304" pitchFamily="18" charset="0"/>
              </a:rPr>
              <a:t>IBM </a:t>
            </a:r>
            <a:r>
              <a:rPr lang="en-US" altLang="zh-CN" dirty="0" err="1">
                <a:latin typeface="Times" panose="02020603050405020304" pitchFamily="18" charset="0"/>
                <a:ea typeface="微软雅黑" panose="020B0503020204020204" pitchFamily="34" charset="-122"/>
                <a:cs typeface="Times" panose="02020603050405020304" pitchFamily="18" charset="0"/>
              </a:rPr>
              <a:t>Waston</a:t>
            </a:r>
            <a:endParaRPr lang="zh-CN" altLang="en-US" dirty="0">
              <a:latin typeface="Times" panose="02020603050405020304" pitchFamily="18" charset="0"/>
              <a:ea typeface="微软雅黑" panose="020B0503020204020204" pitchFamily="34" charset="-122"/>
              <a:cs typeface="Times" panose="02020603050405020304" pitchFamily="18" charset="0"/>
            </a:endParaRPr>
          </a:p>
          <a:p>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172" y="1709564"/>
            <a:ext cx="7277427" cy="3634168"/>
          </a:xfrm>
          <a:prstGeom prst="rect">
            <a:avLst/>
          </a:prstGeom>
          <a:noFill/>
          <a:ln>
            <a:noFill/>
          </a:ln>
          <a:effectLst/>
          <a:extLst>
            <a:ext uri="{909E8E84-426E-40DD-AFC4-6F175D3DCCD1}">
              <a14:hiddenFill xmlns:a14="http://schemas.microsoft.com/office/drawing/2010/main">
                <a:solidFill>
                  <a:srgbClr val="333399">
                    <a:alpha val="89803"/>
                  </a:srgbClr>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321258" y="5004183"/>
            <a:ext cx="1926247" cy="346249"/>
          </a:xfrm>
          <a:prstGeom prst="rect">
            <a:avLst/>
          </a:prstGeom>
        </p:spPr>
        <p:txBody>
          <a:bodyPr wrap="square">
            <a:spAutoFit/>
          </a:bodyPr>
          <a:lstStyle/>
          <a:p>
            <a:pPr lvl="1"/>
            <a:r>
              <a:rPr lang="en-US" altLang="zh-CN" sz="1650" dirty="0">
                <a:latin typeface="Times" panose="02020603050405020304" pitchFamily="18" charset="0"/>
                <a:ea typeface="微软雅黑" panose="020B0503020204020204" pitchFamily="34" charset="-122"/>
                <a:cs typeface="Times" panose="02020603050405020304" pitchFamily="18" charset="0"/>
              </a:rPr>
              <a:t>IBM Watson</a:t>
            </a:r>
          </a:p>
        </p:txBody>
      </p:sp>
      <p:sp>
        <p:nvSpPr>
          <p:cNvPr id="6" name="矩形 1"/>
          <p:cNvSpPr>
            <a:spLocks noChangeArrowheads="1"/>
          </p:cNvSpPr>
          <p:nvPr/>
        </p:nvSpPr>
        <p:spPr bwMode="auto">
          <a:xfrm>
            <a:off x="956233" y="5516754"/>
            <a:ext cx="73323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Verdana" pitchFamily="34" charset="0"/>
                <a:ea typeface="宋体" pitchFamily="2" charset="-122"/>
              </a:defRPr>
            </a:lvl1pPr>
            <a:lvl2pPr marL="742950" indent="-285750" eaLnBrk="0" hangingPunct="0">
              <a:defRPr sz="2800">
                <a:solidFill>
                  <a:schemeClr val="tx1"/>
                </a:solidFill>
                <a:latin typeface="Verdana" pitchFamily="34" charset="0"/>
                <a:ea typeface="宋体" pitchFamily="2" charset="-122"/>
              </a:defRPr>
            </a:lvl2pPr>
            <a:lvl3pPr marL="1143000" indent="-228600" eaLnBrk="0" hangingPunct="0">
              <a:defRPr sz="2800">
                <a:solidFill>
                  <a:schemeClr val="tx1"/>
                </a:solidFill>
                <a:latin typeface="Verdana" pitchFamily="34" charset="0"/>
                <a:ea typeface="宋体" pitchFamily="2" charset="-122"/>
              </a:defRPr>
            </a:lvl3pPr>
            <a:lvl4pPr marL="1600200" indent="-228600" eaLnBrk="0" hangingPunct="0">
              <a:defRPr sz="2800">
                <a:solidFill>
                  <a:schemeClr val="tx1"/>
                </a:solidFill>
                <a:latin typeface="Verdana" pitchFamily="34" charset="0"/>
                <a:ea typeface="宋体" pitchFamily="2" charset="-122"/>
              </a:defRPr>
            </a:lvl4pPr>
            <a:lvl5pPr marL="2057400" indent="-228600" eaLnBrk="0" hangingPunct="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algn="ctr" eaLnBrk="1" hangingPunct="1"/>
            <a:r>
              <a:rPr lang="en-US" altLang="zh-CN" sz="1350" dirty="0">
                <a:latin typeface="Times" panose="02020603050405020304" pitchFamily="18" charset="0"/>
                <a:ea typeface="微软雅黑" panose="020B0503020204020204" pitchFamily="34" charset="-122"/>
                <a:cs typeface="Times" panose="02020603050405020304" pitchFamily="18" charset="0"/>
              </a:rPr>
              <a:t>David </a:t>
            </a:r>
            <a:r>
              <a:rPr lang="en-US" altLang="zh-CN" sz="1350" dirty="0" err="1">
                <a:latin typeface="Times" panose="02020603050405020304" pitchFamily="18" charset="0"/>
                <a:ea typeface="微软雅黑" panose="020B0503020204020204" pitchFamily="34" charset="-122"/>
                <a:cs typeface="Times" panose="02020603050405020304" pitchFamily="18" charset="0"/>
              </a:rPr>
              <a:t>Ferrucci</a:t>
            </a:r>
            <a:r>
              <a:rPr lang="en-US" altLang="zh-CN" sz="1350" dirty="0">
                <a:latin typeface="Times" panose="02020603050405020304" pitchFamily="18" charset="0"/>
                <a:ea typeface="微软雅黑" panose="020B0503020204020204" pitchFamily="34" charset="-122"/>
                <a:cs typeface="Times" panose="02020603050405020304" pitchFamily="18" charset="0"/>
              </a:rPr>
              <a:t>, et.al., </a:t>
            </a:r>
            <a:r>
              <a:rPr lang="en-US" altLang="zh-CN" sz="1350" dirty="0">
                <a:solidFill>
                  <a:srgbClr val="1D1DFF"/>
                </a:solidFill>
                <a:latin typeface="Times" panose="02020603050405020304" pitchFamily="18" charset="0"/>
                <a:ea typeface="微软雅黑" panose="020B0503020204020204" pitchFamily="34" charset="-122"/>
                <a:cs typeface="Times" panose="02020603050405020304" pitchFamily="18" charset="0"/>
              </a:rPr>
              <a:t>Building Watson: An Overview of the </a:t>
            </a:r>
            <a:r>
              <a:rPr lang="en-US" altLang="zh-CN" sz="1350" dirty="0" err="1">
                <a:solidFill>
                  <a:srgbClr val="1D1DFF"/>
                </a:solidFill>
                <a:latin typeface="Times" panose="02020603050405020304" pitchFamily="18" charset="0"/>
                <a:ea typeface="微软雅黑" panose="020B0503020204020204" pitchFamily="34" charset="-122"/>
                <a:cs typeface="Times" panose="02020603050405020304" pitchFamily="18" charset="0"/>
              </a:rPr>
              <a:t>DeepQA</a:t>
            </a:r>
            <a:r>
              <a:rPr lang="en-US" altLang="zh-CN" sz="1350" dirty="0">
                <a:solidFill>
                  <a:srgbClr val="1D1DFF"/>
                </a:solidFill>
                <a:latin typeface="Times" panose="02020603050405020304" pitchFamily="18" charset="0"/>
                <a:ea typeface="微软雅黑" panose="020B0503020204020204" pitchFamily="34" charset="-122"/>
                <a:cs typeface="Times" panose="02020603050405020304" pitchFamily="18" charset="0"/>
              </a:rPr>
              <a:t> Project</a:t>
            </a:r>
            <a:r>
              <a:rPr lang="en-US" altLang="zh-CN" sz="1350" dirty="0">
                <a:latin typeface="Times" panose="02020603050405020304" pitchFamily="18" charset="0"/>
                <a:ea typeface="微软雅黑" panose="020B0503020204020204" pitchFamily="34" charset="-122"/>
                <a:cs typeface="Times" panose="02020603050405020304" pitchFamily="18" charset="0"/>
              </a:rPr>
              <a:t>, AAAI 2010</a:t>
            </a:r>
            <a:endParaRPr lang="zh-CN" altLang="en-US" sz="1350" dirty="0">
              <a:latin typeface="Times" panose="02020603050405020304" pitchFamily="18" charset="0"/>
              <a:ea typeface="微软雅黑" panose="020B0503020204020204" pitchFamily="34" charset="-122"/>
              <a:cs typeface="Times" panose="02020603050405020304" pitchFamily="18" charset="0"/>
            </a:endParaRPr>
          </a:p>
        </p:txBody>
      </p:sp>
      <p:sp>
        <p:nvSpPr>
          <p:cNvPr id="5" name="标题 4">
            <a:extLst>
              <a:ext uri="{FF2B5EF4-FFF2-40B4-BE49-F238E27FC236}">
                <a16:creationId xmlns:a16="http://schemas.microsoft.com/office/drawing/2014/main" id="{CC2EB660-B3E7-481A-A5A1-45C5C2495D2F}"/>
              </a:ext>
            </a:extLst>
          </p:cNvPr>
          <p:cNvSpPr>
            <a:spLocks noGrp="1"/>
          </p:cNvSpPr>
          <p:nvPr>
            <p:ph type="title"/>
          </p:nvPr>
        </p:nvSpPr>
        <p:spPr/>
        <p:txBody>
          <a:bodyPr/>
          <a:lstStyle/>
          <a:p>
            <a:r>
              <a:rPr lang="en-US" altLang="zh-CN" dirty="0">
                <a:solidFill>
                  <a:prstClr val="black"/>
                </a:solidFill>
                <a:latin typeface="Times" panose="02020603050405020304" pitchFamily="18" charset="0"/>
                <a:ea typeface="微软雅黑" panose="020B0503020204020204" pitchFamily="34" charset="-122"/>
                <a:cs typeface="Times" panose="02020603050405020304" pitchFamily="18" charset="0"/>
              </a:rPr>
              <a:t>1. Learning from Symbolic Rules</a:t>
            </a:r>
            <a:endParaRPr lang="zh-CN" altLang="en-US" dirty="0"/>
          </a:p>
        </p:txBody>
      </p:sp>
    </p:spTree>
    <p:extLst>
      <p:ext uri="{BB962C8B-B14F-4D97-AF65-F5344CB8AC3E}">
        <p14:creationId xmlns:p14="http://schemas.microsoft.com/office/powerpoint/2010/main" val="122928523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1955D1B-B7A5-4021-A48E-15BF93AD329C}"/>
              </a:ext>
            </a:extLst>
          </p:cNvPr>
          <p:cNvSpPr>
            <a:spLocks noGrp="1"/>
          </p:cNvSpPr>
          <p:nvPr>
            <p:ph idx="1"/>
          </p:nvPr>
        </p:nvSpPr>
        <p:spPr/>
        <p:txBody>
          <a:bodyPr/>
          <a:lstStyle/>
          <a:p>
            <a:r>
              <a:rPr lang="en-US" altLang="zh-CN" dirty="0"/>
              <a:t>Data Driven AI</a:t>
            </a:r>
            <a:endParaRPr lang="zh-CN" altLang="en-US" dirty="0"/>
          </a:p>
        </p:txBody>
      </p:sp>
      <p:sp>
        <p:nvSpPr>
          <p:cNvPr id="1699846" name="Rectangle 6"/>
          <p:cNvSpPr>
            <a:spLocks noChangeArrowheads="1"/>
          </p:cNvSpPr>
          <p:nvPr/>
        </p:nvSpPr>
        <p:spPr bwMode="auto">
          <a:xfrm>
            <a:off x="484940" y="1710811"/>
            <a:ext cx="6079921" cy="500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22300" indent="-622300">
              <a:spcBef>
                <a:spcPct val="30000"/>
              </a:spcBef>
              <a:buClr>
                <a:schemeClr val="accent2"/>
              </a:buClr>
              <a:buFont typeface="Wingdings" pitchFamily="2" charset="2"/>
              <a:buChar char="o"/>
              <a:defRPr sz="3000" b="1">
                <a:solidFill>
                  <a:srgbClr val="000066"/>
                </a:solidFill>
                <a:latin typeface="黑体" pitchFamily="49" charset="-122"/>
                <a:ea typeface="宋体" pitchFamily="2" charset="-122"/>
              </a:defRPr>
            </a:lvl1pPr>
            <a:lvl2pPr marL="1238250" indent="-436563">
              <a:spcBef>
                <a:spcPct val="30000"/>
              </a:spcBef>
              <a:buClr>
                <a:schemeClr val="accent2"/>
              </a:buClr>
              <a:buFont typeface="Wingdings" pitchFamily="2" charset="2"/>
              <a:buChar char="n"/>
              <a:defRPr sz="2600" b="1">
                <a:solidFill>
                  <a:srgbClr val="0000CC"/>
                </a:solidFill>
                <a:latin typeface="楷体_GB2312"/>
                <a:ea typeface="宋体" pitchFamily="2" charset="-122"/>
              </a:defRPr>
            </a:lvl2pPr>
            <a:lvl3pPr marL="1812925" indent="-395288">
              <a:spcBef>
                <a:spcPct val="30000"/>
              </a:spcBef>
              <a:buClr>
                <a:schemeClr val="accent2"/>
              </a:buClr>
              <a:buFont typeface="Wingdings" pitchFamily="2" charset="2"/>
              <a:buChar char="Ø"/>
              <a:defRPr sz="2300" b="1">
                <a:solidFill>
                  <a:srgbClr val="003399"/>
                </a:solidFill>
                <a:latin typeface="宋体" pitchFamily="2" charset="-122"/>
                <a:ea typeface="宋体" pitchFamily="2" charset="-122"/>
              </a:defRPr>
            </a:lvl3pPr>
            <a:lvl4pPr marL="2379663" indent="-387350">
              <a:spcBef>
                <a:spcPct val="3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957513" indent="-398463">
              <a:spcBef>
                <a:spcPct val="30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3414713" indent="-398463"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3871913" indent="-398463"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4329113" indent="-398463"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4786313" indent="-398463"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marL="601265" lvl="1" indent="0">
              <a:buNone/>
            </a:pPr>
            <a:endParaRPr lang="en-US" altLang="zh-CN" sz="1650" b="0" dirty="0">
              <a:latin typeface="Times" panose="02020603050405020304" pitchFamily="18" charset="0"/>
              <a:ea typeface="微软雅黑" panose="020B0503020204020204" pitchFamily="34" charset="-122"/>
              <a:cs typeface="Times" panose="02020603050405020304" pitchFamily="18" charset="0"/>
            </a:endParaRPr>
          </a:p>
        </p:txBody>
      </p:sp>
      <p:sp>
        <p:nvSpPr>
          <p:cNvPr id="67" name="圆角矩形 95"/>
          <p:cNvSpPr>
            <a:spLocks/>
          </p:cNvSpPr>
          <p:nvPr/>
        </p:nvSpPr>
        <p:spPr bwMode="auto">
          <a:xfrm>
            <a:off x="1797955" y="5039448"/>
            <a:ext cx="1969856" cy="669131"/>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1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rPr>
              <a:t>用大数据学</a:t>
            </a:r>
            <a:endParaRPr lang="en-US" altLang="zh-CN" sz="21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endParaRPr>
          </a:p>
          <a:p>
            <a:pPr algn="ctr">
              <a:buFont typeface="Arial" panose="020B0604020202020204" pitchFamily="34" charset="0"/>
              <a:buNone/>
              <a:defRPr/>
            </a:pPr>
            <a:r>
              <a:rPr lang="zh-CN" altLang="en-US" sz="21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rPr>
              <a:t>（有监督）</a:t>
            </a:r>
            <a:endParaRPr lang="en-US" altLang="zh-CN" sz="21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endParaRPr>
          </a:p>
        </p:txBody>
      </p:sp>
      <p:sp>
        <p:nvSpPr>
          <p:cNvPr id="68" name="上箭头 67"/>
          <p:cNvSpPr/>
          <p:nvPr/>
        </p:nvSpPr>
        <p:spPr bwMode="auto">
          <a:xfrm>
            <a:off x="2649530" y="4610865"/>
            <a:ext cx="266700" cy="409873"/>
          </a:xfrm>
          <a:prstGeom prst="upArrow">
            <a:avLst/>
          </a:prstGeom>
          <a:solidFill>
            <a:srgbClr val="FF996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algn="ctr" fontAlgn="base">
              <a:spcBef>
                <a:spcPct val="0"/>
              </a:spcBef>
              <a:spcAft>
                <a:spcPct val="0"/>
              </a:spcAft>
            </a:pPr>
            <a:endParaRPr lang="zh-CN" altLang="en-US" b="1">
              <a:solidFill>
                <a:srgbClr val="000066"/>
              </a:solidFill>
              <a:latin typeface="Times" panose="02020603050405020304" pitchFamily="18" charset="0"/>
              <a:ea typeface="微软雅黑" panose="020B0503020204020204" pitchFamily="34" charset="-122"/>
              <a:cs typeface="Times" panose="02020603050405020304" pitchFamily="18" charset="0"/>
            </a:endParaRPr>
          </a:p>
        </p:txBody>
      </p:sp>
      <p:sp>
        <p:nvSpPr>
          <p:cNvPr id="69" name="文本框 139"/>
          <p:cNvSpPr txBox="1"/>
          <p:nvPr/>
        </p:nvSpPr>
        <p:spPr>
          <a:xfrm>
            <a:off x="1656680" y="3602024"/>
            <a:ext cx="2111130" cy="974039"/>
          </a:xfrm>
          <a:prstGeom prst="roundRect">
            <a:avLst>
              <a:gd name="adj" fmla="val 12282"/>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zh-CN" altLang="en-US" sz="2100" spc="450" dirty="0">
                <a:solidFill>
                  <a:srgbClr val="002060"/>
                </a:solidFill>
                <a:latin typeface="Times" panose="02020603050405020304" pitchFamily="18" charset="0"/>
                <a:ea typeface="微软雅黑" panose="020B0503020204020204" pitchFamily="34" charset="-122"/>
                <a:cs typeface="Times" panose="02020603050405020304" pitchFamily="18" charset="0"/>
              </a:rPr>
              <a:t>挖掘数据所蕴含的内在模式</a:t>
            </a:r>
          </a:p>
        </p:txBody>
      </p:sp>
      <p:grpSp>
        <p:nvGrpSpPr>
          <p:cNvPr id="70" name="组合 69"/>
          <p:cNvGrpSpPr/>
          <p:nvPr/>
        </p:nvGrpSpPr>
        <p:grpSpPr>
          <a:xfrm>
            <a:off x="4681936" y="2180161"/>
            <a:ext cx="3036035" cy="2799452"/>
            <a:chOff x="4252365" y="1441319"/>
            <a:chExt cx="4476750" cy="4566039"/>
          </a:xfrm>
        </p:grpSpPr>
        <p:pic>
          <p:nvPicPr>
            <p:cNvPr id="7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52365" y="1441319"/>
              <a:ext cx="447675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71415" y="3102233"/>
              <a:ext cx="445770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3"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85033" y="2327533"/>
            <a:ext cx="1528997" cy="1099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4" name="右箭头 73"/>
          <p:cNvSpPr/>
          <p:nvPr/>
        </p:nvSpPr>
        <p:spPr>
          <a:xfrm>
            <a:off x="3458981" y="2785707"/>
            <a:ext cx="1027586" cy="199595"/>
          </a:xfrm>
          <a:prstGeom prs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panose="02020603050405020304" pitchFamily="18" charset="0"/>
              <a:ea typeface="微软雅黑" panose="020B0503020204020204" pitchFamily="34" charset="-122"/>
              <a:cs typeface="Times" panose="02020603050405020304" pitchFamily="18" charset="0"/>
            </a:endParaRPr>
          </a:p>
        </p:txBody>
      </p:sp>
      <p:sp>
        <p:nvSpPr>
          <p:cNvPr id="75" name="矩形 74"/>
          <p:cNvSpPr/>
          <p:nvPr/>
        </p:nvSpPr>
        <p:spPr>
          <a:xfrm>
            <a:off x="4845105" y="5061319"/>
            <a:ext cx="2872866" cy="646331"/>
          </a:xfrm>
          <a:prstGeom prst="rect">
            <a:avLst/>
          </a:prstGeom>
        </p:spPr>
        <p:txBody>
          <a:bodyPr wrap="square">
            <a:spAutoFit/>
          </a:bodyPr>
          <a:lstStyle/>
          <a:p>
            <a:pPr algn="ctr"/>
            <a:r>
              <a:rPr lang="en-US" altLang="zh-CN" dirty="0">
                <a:latin typeface="Times" panose="02020603050405020304" pitchFamily="18" charset="0"/>
                <a:ea typeface="微软雅黑" panose="020B0503020204020204" pitchFamily="34" charset="-122"/>
                <a:cs typeface="Times" panose="02020603050405020304" pitchFamily="18" charset="0"/>
              </a:rPr>
              <a:t>Deep Visualization (ICML DL Workshop 2015)</a:t>
            </a:r>
            <a:endParaRPr lang="zh-CN" altLang="en-US" dirty="0">
              <a:latin typeface="Times" panose="02020603050405020304" pitchFamily="18" charset="0"/>
              <a:ea typeface="微软雅黑" panose="020B0503020204020204" pitchFamily="34" charset="-122"/>
              <a:cs typeface="Times" panose="02020603050405020304" pitchFamily="18" charset="0"/>
            </a:endParaRPr>
          </a:p>
        </p:txBody>
      </p:sp>
      <p:sp>
        <p:nvSpPr>
          <p:cNvPr id="2" name="标题 1">
            <a:extLst>
              <a:ext uri="{FF2B5EF4-FFF2-40B4-BE49-F238E27FC236}">
                <a16:creationId xmlns:a16="http://schemas.microsoft.com/office/drawing/2014/main" id="{367212D0-DC95-45F2-BFF2-29A6A87D20D3}"/>
              </a:ext>
            </a:extLst>
          </p:cNvPr>
          <p:cNvSpPr>
            <a:spLocks noGrp="1"/>
          </p:cNvSpPr>
          <p:nvPr>
            <p:ph type="title"/>
          </p:nvPr>
        </p:nvSpPr>
        <p:spPr/>
        <p:txBody>
          <a:bodyPr/>
          <a:lstStyle/>
          <a:p>
            <a:r>
              <a:rPr lang="en-US" altLang="zh-CN" dirty="0">
                <a:solidFill>
                  <a:prstClr val="black"/>
                </a:solidFill>
                <a:latin typeface="Times" panose="02020603050405020304" pitchFamily="18" charset="0"/>
                <a:ea typeface="微软雅黑" panose="020B0503020204020204" pitchFamily="34" charset="-122"/>
                <a:cs typeface="Times" panose="02020603050405020304" pitchFamily="18" charset="0"/>
              </a:rPr>
              <a:t>2. Learning from Big </a:t>
            </a:r>
            <a:r>
              <a:rPr lang="en-US" altLang="zh-CN" dirty="0"/>
              <a:t>Data</a:t>
            </a:r>
            <a:endParaRPr lang="zh-CN" altLang="en-US" dirty="0"/>
          </a:p>
        </p:txBody>
      </p:sp>
    </p:spTree>
    <p:extLst>
      <p:ext uri="{BB962C8B-B14F-4D97-AF65-F5344CB8AC3E}">
        <p14:creationId xmlns:p14="http://schemas.microsoft.com/office/powerpoint/2010/main" val="791459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778" y="3788188"/>
            <a:ext cx="2872967" cy="2767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descr="谷歌照片应用误把黑人标记成“大猩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237" y="4005064"/>
            <a:ext cx="3797335" cy="23385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6132" y="1369167"/>
            <a:ext cx="3960440" cy="2059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组合 9"/>
          <p:cNvGrpSpPr/>
          <p:nvPr/>
        </p:nvGrpSpPr>
        <p:grpSpPr>
          <a:xfrm>
            <a:off x="971600" y="1084301"/>
            <a:ext cx="2756576" cy="2536069"/>
            <a:chOff x="5938838" y="1400334"/>
            <a:chExt cx="2917825" cy="3768884"/>
          </a:xfrm>
        </p:grpSpPr>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8838" y="1649730"/>
              <a:ext cx="2917825" cy="3519488"/>
            </a:xfrm>
            <a:prstGeom prst="rect">
              <a:avLst/>
            </a:prstGeom>
            <a:noFill/>
            <a:ln>
              <a:noFill/>
            </a:ln>
            <a:effectLst/>
            <a:extLst>
              <a:ext uri="{909E8E84-426E-40DD-AFC4-6F175D3DCCD1}">
                <a14:hiddenFill xmlns:a14="http://schemas.microsoft.com/office/drawing/2010/main">
                  <a:solidFill>
                    <a:srgbClr val="333399">
                      <a:alpha val="89803"/>
                    </a:srgbClr>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New York Times">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9950" y="1400334"/>
              <a:ext cx="14478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标题 2">
            <a:extLst>
              <a:ext uri="{FF2B5EF4-FFF2-40B4-BE49-F238E27FC236}">
                <a16:creationId xmlns:a16="http://schemas.microsoft.com/office/drawing/2014/main" id="{05B27A7A-E2A4-439D-A68A-221EC67C72D0}"/>
              </a:ext>
            </a:extLst>
          </p:cNvPr>
          <p:cNvSpPr>
            <a:spLocks noGrp="1"/>
          </p:cNvSpPr>
          <p:nvPr>
            <p:ph type="title"/>
          </p:nvPr>
        </p:nvSpPr>
        <p:spPr/>
        <p:txBody>
          <a:bodyPr/>
          <a:lstStyle/>
          <a:p>
            <a:r>
              <a:rPr lang="en-US" altLang="zh-CN">
                <a:solidFill>
                  <a:prstClr val="black"/>
                </a:solidFill>
                <a:latin typeface="Times" panose="02020603050405020304" pitchFamily="18" charset="0"/>
                <a:ea typeface="微软雅黑" panose="020B0503020204020204" pitchFamily="34" charset="-122"/>
                <a:cs typeface="Times" panose="02020603050405020304" pitchFamily="18" charset="0"/>
              </a:rPr>
              <a:t>2. Learning from Big </a:t>
            </a:r>
            <a:r>
              <a:rPr lang="en-US" altLang="zh-CN"/>
              <a:t>Data</a:t>
            </a:r>
            <a:endParaRPr lang="zh-CN" altLang="en-US" dirty="0"/>
          </a:p>
        </p:txBody>
      </p:sp>
    </p:spTree>
    <p:extLst>
      <p:ext uri="{BB962C8B-B14F-4D97-AF65-F5344CB8AC3E}">
        <p14:creationId xmlns:p14="http://schemas.microsoft.com/office/powerpoint/2010/main" val="11056118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81BD8D-E184-4386-87A8-497930B26090}"/>
              </a:ext>
            </a:extLst>
          </p:cNvPr>
          <p:cNvSpPr>
            <a:spLocks noGrp="1"/>
          </p:cNvSpPr>
          <p:nvPr>
            <p:ph idx="1"/>
          </p:nvPr>
        </p:nvSpPr>
        <p:spPr/>
        <p:txBody>
          <a:bodyPr/>
          <a:lstStyle/>
          <a:p>
            <a:r>
              <a:rPr lang="en-US" altLang="zh-CN" dirty="0">
                <a:latin typeface="Times" panose="02020603050405020304" pitchFamily="18" charset="0"/>
                <a:ea typeface="微软雅黑" panose="020B0503020204020204" pitchFamily="34" charset="-122"/>
                <a:cs typeface="Times" panose="02020603050405020304" pitchFamily="18" charset="0"/>
              </a:rPr>
              <a:t>Reinforcement Learning</a:t>
            </a:r>
            <a:endParaRPr lang="zh-CN" altLang="en-US" dirty="0"/>
          </a:p>
        </p:txBody>
      </p:sp>
      <p:sp>
        <p:nvSpPr>
          <p:cNvPr id="9" name="圆角矩形 95"/>
          <p:cNvSpPr>
            <a:spLocks/>
          </p:cNvSpPr>
          <p:nvPr/>
        </p:nvSpPr>
        <p:spPr bwMode="auto">
          <a:xfrm>
            <a:off x="2389336" y="4824540"/>
            <a:ext cx="1928786" cy="669131"/>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1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rPr>
              <a:t>用问题引导</a:t>
            </a:r>
            <a:endParaRPr lang="en-US" altLang="zh-CN" sz="21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endParaRPr>
          </a:p>
          <a:p>
            <a:pPr algn="ctr">
              <a:buFont typeface="Arial" panose="020B0604020202020204" pitchFamily="34" charset="0"/>
              <a:buNone/>
              <a:defRPr/>
            </a:pPr>
            <a:r>
              <a:rPr lang="zh-CN" altLang="en-US" sz="18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rPr>
              <a:t>（反馈牵引）</a:t>
            </a:r>
            <a:endParaRPr lang="en-US" altLang="zh-CN" sz="1800" b="1" dirty="0">
              <a:solidFill>
                <a:schemeClr val="bg1"/>
              </a:solidFill>
              <a:latin typeface="Times" panose="02020603050405020304" pitchFamily="18" charset="0"/>
              <a:ea typeface="微软雅黑" panose="020B0503020204020204" pitchFamily="34" charset="-122"/>
              <a:cs typeface="Times" panose="02020603050405020304" pitchFamily="18" charset="0"/>
              <a:sym typeface="Times New Roman" pitchFamily="18" charset="0"/>
            </a:endParaRPr>
          </a:p>
        </p:txBody>
      </p:sp>
      <p:sp>
        <p:nvSpPr>
          <p:cNvPr id="10" name="上箭头 9"/>
          <p:cNvSpPr/>
          <p:nvPr/>
        </p:nvSpPr>
        <p:spPr bwMode="auto">
          <a:xfrm>
            <a:off x="3220379" y="4414667"/>
            <a:ext cx="266700" cy="409873"/>
          </a:xfrm>
          <a:prstGeom prst="upArrow">
            <a:avLst/>
          </a:prstGeom>
          <a:solidFill>
            <a:srgbClr val="FF9966"/>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algn="ctr" fontAlgn="base">
              <a:spcBef>
                <a:spcPct val="0"/>
              </a:spcBef>
              <a:spcAft>
                <a:spcPct val="0"/>
              </a:spcAft>
            </a:pPr>
            <a:endParaRPr lang="zh-CN" altLang="en-US" b="1">
              <a:solidFill>
                <a:srgbClr val="000066"/>
              </a:solidFill>
              <a:latin typeface="Times" panose="02020603050405020304" pitchFamily="18" charset="0"/>
              <a:ea typeface="微软雅黑" panose="020B0503020204020204" pitchFamily="34" charset="-122"/>
              <a:cs typeface="Times" panose="02020603050405020304" pitchFamily="18" charset="0"/>
            </a:endParaRPr>
          </a:p>
        </p:txBody>
      </p:sp>
      <p:sp>
        <p:nvSpPr>
          <p:cNvPr id="11" name="文本框 139"/>
          <p:cNvSpPr txBox="1"/>
          <p:nvPr/>
        </p:nvSpPr>
        <p:spPr>
          <a:xfrm>
            <a:off x="2364052" y="3586438"/>
            <a:ext cx="1979355" cy="840599"/>
          </a:xfrm>
          <a:prstGeom prst="roundRect">
            <a:avLst>
              <a:gd name="adj" fmla="val 12282"/>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zh-CN" altLang="en-US" sz="2100" spc="450" dirty="0">
                <a:solidFill>
                  <a:srgbClr val="002060"/>
                </a:solidFill>
                <a:latin typeface="Times" panose="02020603050405020304" pitchFamily="18" charset="0"/>
                <a:ea typeface="微软雅黑" panose="020B0503020204020204" pitchFamily="34" charset="-122"/>
                <a:cs typeface="Times" panose="02020603050405020304" pitchFamily="18" charset="0"/>
              </a:rPr>
              <a:t>从经验中的策略学习</a:t>
            </a:r>
          </a:p>
        </p:txBody>
      </p:sp>
      <p:pic>
        <p:nvPicPr>
          <p:cNvPr id="12" name="Picture 2" descr="Diagram explaining the Reinforcement Learning mod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5909" y="1744117"/>
            <a:ext cx="2588940" cy="15404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14789" y="2312028"/>
            <a:ext cx="1943099" cy="1964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23"/>
          <p:cNvSpPr>
            <a:spLocks noChangeArrowheads="1"/>
          </p:cNvSpPr>
          <p:nvPr/>
        </p:nvSpPr>
        <p:spPr bwMode="auto">
          <a:xfrm>
            <a:off x="4698638" y="4431388"/>
            <a:ext cx="31432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buClr>
                <a:schemeClr val="accent2"/>
              </a:buClr>
              <a:buChar char="o"/>
              <a:defRPr sz="3000">
                <a:solidFill>
                  <a:schemeClr val="tx1"/>
                </a:solidFill>
                <a:latin typeface="Verdana" pitchFamily="34" charset="0"/>
                <a:ea typeface="黑体" pitchFamily="49" charset="-122"/>
              </a:defRPr>
            </a:lvl1pPr>
            <a:lvl2pPr marL="742950" indent="-285750" algn="l" eaLnBrk="0" hangingPunct="0">
              <a:buClr>
                <a:schemeClr val="accent2"/>
              </a:buClr>
              <a:buChar char="n"/>
              <a:defRPr sz="2800">
                <a:solidFill>
                  <a:schemeClr val="tx1"/>
                </a:solidFill>
                <a:latin typeface="Verdana" pitchFamily="34" charset="0"/>
                <a:ea typeface="黑体" pitchFamily="49" charset="-122"/>
              </a:defRPr>
            </a:lvl2pPr>
            <a:lvl3pPr marL="1143000" indent="-228600" algn="l" eaLnBrk="0" hangingPunct="0">
              <a:buClr>
                <a:schemeClr val="accent2"/>
              </a:buClr>
              <a:buChar char="o"/>
              <a:defRPr sz="2400">
                <a:solidFill>
                  <a:schemeClr val="tx1"/>
                </a:solidFill>
                <a:latin typeface="Verdana" pitchFamily="34" charset="0"/>
                <a:ea typeface="黑体" pitchFamily="49" charset="-122"/>
              </a:defRPr>
            </a:lvl3pPr>
            <a:lvl4pPr marL="1600200" indent="-228600" algn="l" eaLnBrk="0" hangingPunct="0">
              <a:buClr>
                <a:schemeClr val="accent2"/>
              </a:buClr>
              <a:buChar char="n"/>
              <a:defRPr sz="2000">
                <a:solidFill>
                  <a:schemeClr val="tx1"/>
                </a:solidFill>
                <a:latin typeface="Verdana" pitchFamily="34" charset="0"/>
                <a:ea typeface="黑体" pitchFamily="49" charset="-122"/>
              </a:defRPr>
            </a:lvl4pPr>
            <a:lvl5pPr marL="2057400" indent="-228600" algn="l" eaLnBrk="0" hangingPunct="0">
              <a:spcBef>
                <a:spcPct val="25000"/>
              </a:spcBef>
              <a:buClr>
                <a:schemeClr val="accent2"/>
              </a:buClr>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gn="ctr" eaLnBrk="1" hangingPunct="1">
              <a:buClr>
                <a:schemeClr val="bg2"/>
              </a:buClr>
              <a:buFont typeface="Wingdings" pitchFamily="2" charset="2"/>
              <a:buNone/>
            </a:pPr>
            <a:r>
              <a:rPr lang="en-US" altLang="zh-CN" sz="1800" dirty="0">
                <a:latin typeface="Times" panose="02020603050405020304" pitchFamily="18" charset="0"/>
                <a:ea typeface="微软雅黑" panose="020B0503020204020204" pitchFamily="34" charset="-122"/>
                <a:cs typeface="Times" panose="02020603050405020304" pitchFamily="18" charset="0"/>
              </a:rPr>
              <a:t>Reinforcement Renaissance, </a:t>
            </a:r>
            <a:r>
              <a:rPr lang="en-US" altLang="zh-CN" sz="1800" b="1" i="1" dirty="0">
                <a:solidFill>
                  <a:srgbClr val="C00000"/>
                </a:solidFill>
                <a:latin typeface="Times" panose="02020603050405020304" pitchFamily="18" charset="0"/>
                <a:ea typeface="微软雅黑" panose="020B0503020204020204" pitchFamily="34" charset="-122"/>
                <a:cs typeface="Times" panose="02020603050405020304" pitchFamily="18" charset="0"/>
              </a:rPr>
              <a:t>Communications of the ACM</a:t>
            </a:r>
            <a:r>
              <a:rPr lang="en-US" altLang="zh-CN" sz="1800" dirty="0">
                <a:latin typeface="Times" panose="02020603050405020304" pitchFamily="18" charset="0"/>
                <a:ea typeface="微软雅黑" panose="020B0503020204020204" pitchFamily="34" charset="-122"/>
                <a:cs typeface="Times" panose="02020603050405020304" pitchFamily="18" charset="0"/>
              </a:rPr>
              <a:t>, 2016,59(8):12-14</a:t>
            </a:r>
            <a:endParaRPr lang="zh-CN" altLang="en-US" sz="1800" dirty="0">
              <a:latin typeface="Times" panose="02020603050405020304" pitchFamily="18" charset="0"/>
              <a:ea typeface="微软雅黑" panose="020B0503020204020204" pitchFamily="34" charset="-122"/>
              <a:cs typeface="Times" panose="02020603050405020304" pitchFamily="18" charset="0"/>
            </a:endParaRPr>
          </a:p>
        </p:txBody>
      </p:sp>
      <p:sp>
        <p:nvSpPr>
          <p:cNvPr id="2" name="标题 1">
            <a:extLst>
              <a:ext uri="{FF2B5EF4-FFF2-40B4-BE49-F238E27FC236}">
                <a16:creationId xmlns:a16="http://schemas.microsoft.com/office/drawing/2014/main" id="{9A5B4929-3D4F-4863-94C6-40B2AFA1BEC7}"/>
              </a:ext>
            </a:extLst>
          </p:cNvPr>
          <p:cNvSpPr>
            <a:spLocks noGrp="1"/>
          </p:cNvSpPr>
          <p:nvPr>
            <p:ph type="title"/>
          </p:nvPr>
        </p:nvSpPr>
        <p:spPr/>
        <p:txBody>
          <a:bodyPr/>
          <a:lstStyle/>
          <a:p>
            <a:r>
              <a:rPr lang="en-US" altLang="zh-CN" dirty="0">
                <a:solidFill>
                  <a:prstClr val="black"/>
                </a:solidFill>
                <a:latin typeface="Times" panose="02020603050405020304" pitchFamily="18" charset="0"/>
                <a:ea typeface="微软雅黑" panose="020B0503020204020204" pitchFamily="34" charset="-122"/>
                <a:cs typeface="Times" panose="02020603050405020304" pitchFamily="18" charset="0"/>
              </a:rPr>
              <a:t>3. Learning from Experiences</a:t>
            </a:r>
            <a:endParaRPr lang="zh-CN" altLang="en-US" dirty="0">
              <a:solidFill>
                <a:prstClr val="black"/>
              </a:solidFill>
              <a:latin typeface="Times" panose="02020603050405020304" pitchFamily="18" charset="0"/>
              <a:ea typeface="微软雅黑" panose="020B0503020204020204" pitchFamily="34" charset="-122"/>
              <a:cs typeface="Times" panose="02020603050405020304" pitchFamily="18" charset="0"/>
            </a:endParaRPr>
          </a:p>
        </p:txBody>
      </p:sp>
    </p:spTree>
    <p:extLst>
      <p:ext uri="{BB962C8B-B14F-4D97-AF65-F5344CB8AC3E}">
        <p14:creationId xmlns:p14="http://schemas.microsoft.com/office/powerpoint/2010/main" val="304581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755576" y="1373902"/>
          <a:ext cx="7632847" cy="3154680"/>
        </p:xfrm>
        <a:graphic>
          <a:graphicData uri="http://schemas.openxmlformats.org/drawingml/2006/table">
            <a:tbl>
              <a:tblPr firstRow="1" bandRow="1">
                <a:tableStyleId>{7DF18680-E054-41AD-8BC1-D1AEF772440D}</a:tableStyleId>
              </a:tblPr>
              <a:tblGrid>
                <a:gridCol w="1823821">
                  <a:extLst>
                    <a:ext uri="{9D8B030D-6E8A-4147-A177-3AD203B41FA5}">
                      <a16:colId xmlns:a16="http://schemas.microsoft.com/office/drawing/2014/main" val="20000"/>
                    </a:ext>
                  </a:extLst>
                </a:gridCol>
                <a:gridCol w="2904513">
                  <a:extLst>
                    <a:ext uri="{9D8B030D-6E8A-4147-A177-3AD203B41FA5}">
                      <a16:colId xmlns:a16="http://schemas.microsoft.com/office/drawing/2014/main" val="20001"/>
                    </a:ext>
                  </a:extLst>
                </a:gridCol>
                <a:gridCol w="2904513">
                  <a:extLst>
                    <a:ext uri="{9D8B030D-6E8A-4147-A177-3AD203B41FA5}">
                      <a16:colId xmlns:a16="http://schemas.microsoft.com/office/drawing/2014/main" val="20002"/>
                    </a:ext>
                  </a:extLst>
                </a:gridCol>
              </a:tblGrid>
              <a:tr h="388620">
                <a:tc>
                  <a:txBody>
                    <a:bodyPr/>
                    <a:lstStyle/>
                    <a:p>
                      <a:pPr algn="ctr"/>
                      <a:r>
                        <a:rPr lang="zh-CN" altLang="en-US" sz="2100" kern="1200" dirty="0">
                          <a:latin typeface="Times" panose="02020603050405020304" pitchFamily="18" charset="0"/>
                          <a:ea typeface="微软雅黑" panose="020B0503020204020204" pitchFamily="34" charset="-122"/>
                          <a:cs typeface="Times" panose="02020603050405020304" pitchFamily="18" charset="0"/>
                        </a:rPr>
                        <a:t>学习模式</a:t>
                      </a:r>
                      <a:endParaRPr lang="zh-CN" altLang="en-US" sz="2100" b="0" kern="1200" dirty="0">
                        <a:solidFill>
                          <a:schemeClr val="dk1"/>
                        </a:solidFill>
                        <a:latin typeface="Times" panose="02020603050405020304" pitchFamily="18" charset="0"/>
                        <a:ea typeface="微软雅黑" panose="020B0503020204020204" pitchFamily="34" charset="-122"/>
                        <a:cs typeface="Times" panose="02020603050405020304" pitchFamily="18" charset="0"/>
                      </a:endParaRPr>
                    </a:p>
                  </a:txBody>
                  <a:tcPr marL="68580" marR="68580" marT="34290" marB="34290" anchor="ctr"/>
                </a:tc>
                <a:tc>
                  <a:txBody>
                    <a:bodyPr/>
                    <a:lstStyle/>
                    <a:p>
                      <a:pPr algn="ctr"/>
                      <a:r>
                        <a:rPr lang="zh-CN" altLang="en-US" sz="2100" kern="1200" dirty="0">
                          <a:latin typeface="Times" panose="02020603050405020304" pitchFamily="18" charset="0"/>
                          <a:ea typeface="微软雅黑" panose="020B0503020204020204" pitchFamily="34" charset="-122"/>
                          <a:cs typeface="Times" panose="02020603050405020304" pitchFamily="18" charset="0"/>
                        </a:rPr>
                        <a:t>优势</a:t>
                      </a:r>
                      <a:endParaRPr lang="zh-CN" altLang="en-US" sz="2100" b="0" kern="1200" dirty="0">
                        <a:solidFill>
                          <a:schemeClr val="dk1"/>
                        </a:solidFill>
                        <a:latin typeface="Times" panose="02020603050405020304" pitchFamily="18" charset="0"/>
                        <a:ea typeface="微软雅黑" panose="020B0503020204020204" pitchFamily="34" charset="-122"/>
                        <a:cs typeface="Times" panose="02020603050405020304" pitchFamily="18" charset="0"/>
                      </a:endParaRPr>
                    </a:p>
                  </a:txBody>
                  <a:tcPr marL="68580" marR="68580" marT="34290" marB="34290" anchor="ctr"/>
                </a:tc>
                <a:tc>
                  <a:txBody>
                    <a:bodyPr/>
                    <a:lstStyle/>
                    <a:p>
                      <a:pPr algn="ctr"/>
                      <a:r>
                        <a:rPr lang="zh-CN" altLang="en-US" sz="2100" kern="1200" dirty="0">
                          <a:latin typeface="Times" panose="02020603050405020304" pitchFamily="18" charset="0"/>
                          <a:ea typeface="微软雅黑" panose="020B0503020204020204" pitchFamily="34" charset="-122"/>
                          <a:cs typeface="Times" panose="02020603050405020304" pitchFamily="18" charset="0"/>
                        </a:rPr>
                        <a:t>不足</a:t>
                      </a:r>
                      <a:endParaRPr lang="zh-CN" altLang="en-US" sz="2100" b="0" kern="1200" dirty="0">
                        <a:solidFill>
                          <a:schemeClr val="dk1"/>
                        </a:solidFill>
                        <a:latin typeface="Times" panose="02020603050405020304" pitchFamily="18" charset="0"/>
                        <a:ea typeface="微软雅黑" panose="020B0503020204020204" pitchFamily="34" charset="-122"/>
                        <a:cs typeface="Times" panose="02020603050405020304" pitchFamily="18" charset="0"/>
                      </a:endParaRPr>
                    </a:p>
                  </a:txBody>
                  <a:tcPr marL="68580" marR="68580" marT="34290" marB="34290" anchor="ctr"/>
                </a:tc>
                <a:extLst>
                  <a:ext uri="{0D108BD9-81ED-4DB2-BD59-A6C34878D82A}">
                    <a16:rowId xmlns:a16="http://schemas.microsoft.com/office/drawing/2014/main" val="10000"/>
                  </a:ext>
                </a:extLst>
              </a:tr>
              <a:tr h="922020">
                <a:tc>
                  <a:txBody>
                    <a:bodyPr/>
                    <a:lstStyle/>
                    <a:p>
                      <a:pPr algn="ctr"/>
                      <a:r>
                        <a:rPr lang="zh-CN" altLang="en-US" sz="2100" dirty="0">
                          <a:latin typeface="Times" panose="02020603050405020304" pitchFamily="18" charset="0"/>
                          <a:ea typeface="微软雅黑" panose="020B0503020204020204" pitchFamily="34" charset="-122"/>
                          <a:cs typeface="Times" panose="02020603050405020304" pitchFamily="18" charset="0"/>
                        </a:rPr>
                        <a:t>用规则教</a:t>
                      </a:r>
                    </a:p>
                  </a:txBody>
                  <a:tcPr marL="68580" marR="68580"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100" dirty="0">
                          <a:latin typeface="Times" panose="02020603050405020304" pitchFamily="18" charset="0"/>
                          <a:ea typeface="微软雅黑" panose="020B0503020204020204" pitchFamily="34" charset="-122"/>
                          <a:cs typeface="Times" panose="02020603050405020304" pitchFamily="18" charset="0"/>
                          <a:sym typeface="Times New Roman" pitchFamily="18" charset="0"/>
                        </a:rPr>
                        <a:t>与人类逻辑推理相似，解释性强</a:t>
                      </a:r>
                      <a:endParaRPr lang="zh-CN" altLang="en-US" sz="2100" dirty="0">
                        <a:latin typeface="Times" panose="02020603050405020304" pitchFamily="18" charset="0"/>
                        <a:ea typeface="微软雅黑" panose="020B0503020204020204" pitchFamily="34" charset="-122"/>
                        <a:cs typeface="Times" panose="02020603050405020304" pitchFamily="18" charset="0"/>
                      </a:endParaRPr>
                    </a:p>
                  </a:txBody>
                  <a:tcPr marL="68580" marR="68580" marT="34290" marB="34290" anchor="ctr"/>
                </a:tc>
                <a:tc>
                  <a:txBody>
                    <a:bodyPr/>
                    <a:lstStyle/>
                    <a:p>
                      <a:pPr algn="ctr"/>
                      <a:r>
                        <a:rPr lang="zh-CN" altLang="en-US" sz="2100" dirty="0">
                          <a:latin typeface="Times" panose="02020603050405020304" pitchFamily="18" charset="0"/>
                          <a:ea typeface="微软雅黑" panose="020B0503020204020204" pitchFamily="34" charset="-122"/>
                          <a:cs typeface="Times" panose="02020603050405020304" pitchFamily="18" charset="0"/>
                          <a:sym typeface="Times New Roman" pitchFamily="18" charset="0"/>
                        </a:rPr>
                        <a:t>难以构建完备的</a:t>
                      </a:r>
                      <a:endParaRPr lang="en-US" altLang="zh-CN" sz="2100" dirty="0">
                        <a:latin typeface="Times" panose="02020603050405020304" pitchFamily="18" charset="0"/>
                        <a:ea typeface="微软雅黑" panose="020B0503020204020204" pitchFamily="34" charset="-122"/>
                        <a:cs typeface="Times" panose="02020603050405020304" pitchFamily="18" charset="0"/>
                        <a:sym typeface="Times New Roman" pitchFamily="18" charset="0"/>
                      </a:endParaRPr>
                    </a:p>
                    <a:p>
                      <a:pPr algn="ctr"/>
                      <a:r>
                        <a:rPr lang="zh-CN" altLang="en-US" sz="2100" dirty="0">
                          <a:latin typeface="Times" panose="02020603050405020304" pitchFamily="18" charset="0"/>
                          <a:ea typeface="微软雅黑" panose="020B0503020204020204" pitchFamily="34" charset="-122"/>
                          <a:cs typeface="Times" panose="02020603050405020304" pitchFamily="18" charset="0"/>
                          <a:sym typeface="Times New Roman" pitchFamily="18" charset="0"/>
                        </a:rPr>
                        <a:t>知识规则库</a:t>
                      </a:r>
                      <a:endParaRPr lang="zh-CN" altLang="en-US" sz="2100" dirty="0">
                        <a:latin typeface="Times" panose="02020603050405020304" pitchFamily="18" charset="0"/>
                        <a:ea typeface="微软雅黑" panose="020B0503020204020204" pitchFamily="34" charset="-122"/>
                        <a:cs typeface="Times" panose="02020603050405020304" pitchFamily="18" charset="0"/>
                      </a:endParaRPr>
                    </a:p>
                  </a:txBody>
                  <a:tcPr marL="68580" marR="68580" marT="34290" marB="34290" anchor="ctr"/>
                </a:tc>
                <a:extLst>
                  <a:ext uri="{0D108BD9-81ED-4DB2-BD59-A6C34878D82A}">
                    <a16:rowId xmlns:a16="http://schemas.microsoft.com/office/drawing/2014/main" val="10001"/>
                  </a:ext>
                </a:extLst>
              </a:tr>
              <a:tr h="922020">
                <a:tc>
                  <a:txBody>
                    <a:bodyPr/>
                    <a:lstStyle/>
                    <a:p>
                      <a:pPr algn="ctr"/>
                      <a:r>
                        <a:rPr lang="zh-CN" altLang="en-US" sz="2100" dirty="0">
                          <a:latin typeface="Times" panose="02020603050405020304" pitchFamily="18" charset="0"/>
                          <a:ea typeface="微软雅黑" panose="020B0503020204020204" pitchFamily="34" charset="-122"/>
                          <a:cs typeface="Times" panose="02020603050405020304" pitchFamily="18" charset="0"/>
                        </a:rPr>
                        <a:t>用数据学</a:t>
                      </a:r>
                    </a:p>
                  </a:txBody>
                  <a:tcPr marL="68580" marR="68580" marT="34290" marB="34290" anchor="ctr"/>
                </a:tc>
                <a:tc>
                  <a:txBody>
                    <a:bodyPr/>
                    <a:lstStyle/>
                    <a:p>
                      <a:pPr algn="ctr"/>
                      <a:r>
                        <a:rPr lang="zh-CN" altLang="en-US" sz="2100" dirty="0">
                          <a:latin typeface="Times" panose="02020603050405020304" pitchFamily="18" charset="0"/>
                          <a:ea typeface="微软雅黑" panose="020B0503020204020204" pitchFamily="34" charset="-122"/>
                          <a:cs typeface="Times" panose="02020603050405020304" pitchFamily="18" charset="0"/>
                        </a:rPr>
                        <a:t>直接从数据中学</a:t>
                      </a:r>
                    </a:p>
                  </a:txBody>
                  <a:tcPr marL="68580" marR="68580" marT="34290" marB="34290" anchor="ctr"/>
                </a:tc>
                <a:tc>
                  <a:txBody>
                    <a:bodyPr/>
                    <a:lstStyle/>
                    <a:p>
                      <a:pPr algn="ctr"/>
                      <a:r>
                        <a:rPr lang="zh-CN" altLang="en-US" sz="2100" dirty="0">
                          <a:latin typeface="Times" panose="02020603050405020304" pitchFamily="18" charset="0"/>
                          <a:ea typeface="微软雅黑" panose="020B0503020204020204" pitchFamily="34" charset="-122"/>
                          <a:cs typeface="Times" panose="02020603050405020304" pitchFamily="18" charset="0"/>
                        </a:rPr>
                        <a:t>以深度学习为例：依赖于数据、解释性不强</a:t>
                      </a:r>
                    </a:p>
                  </a:txBody>
                  <a:tcPr marL="68580" marR="68580" marT="34290" marB="34290" anchor="ctr"/>
                </a:tc>
                <a:extLst>
                  <a:ext uri="{0D108BD9-81ED-4DB2-BD59-A6C34878D82A}">
                    <a16:rowId xmlns:a16="http://schemas.microsoft.com/office/drawing/2014/main" val="10002"/>
                  </a:ext>
                </a:extLst>
              </a:tr>
              <a:tr h="922020">
                <a:tc>
                  <a:txBody>
                    <a:bodyPr/>
                    <a:lstStyle/>
                    <a:p>
                      <a:pPr algn="ctr"/>
                      <a:r>
                        <a:rPr lang="zh-CN" altLang="en-US" sz="2100" dirty="0">
                          <a:latin typeface="Times" panose="02020603050405020304" pitchFamily="18" charset="0"/>
                          <a:ea typeface="微软雅黑" panose="020B0503020204020204" pitchFamily="34" charset="-122"/>
                          <a:cs typeface="Times" panose="02020603050405020304" pitchFamily="18" charset="0"/>
                        </a:rPr>
                        <a:t>用问题引导</a:t>
                      </a:r>
                    </a:p>
                  </a:txBody>
                  <a:tcPr marL="68580" marR="68580" marT="34290" marB="34290" anchor="ctr"/>
                </a:tc>
                <a:tc>
                  <a:txBody>
                    <a:bodyPr/>
                    <a:lstStyle/>
                    <a:p>
                      <a:pPr algn="ctr"/>
                      <a:r>
                        <a:rPr lang="zh-CN" altLang="en-US" sz="2100" dirty="0">
                          <a:latin typeface="Times" panose="02020603050405020304" pitchFamily="18" charset="0"/>
                          <a:ea typeface="微软雅黑" panose="020B0503020204020204" pitchFamily="34" charset="-122"/>
                          <a:cs typeface="Times" panose="02020603050405020304" pitchFamily="18" charset="0"/>
                          <a:sym typeface="Times New Roman" pitchFamily="18" charset="0"/>
                        </a:rPr>
                        <a:t>从经验中进行能力的持续学习</a:t>
                      </a:r>
                      <a:endParaRPr lang="zh-CN" altLang="en-US" sz="2100" dirty="0">
                        <a:latin typeface="Times" panose="02020603050405020304" pitchFamily="18" charset="0"/>
                        <a:ea typeface="微软雅黑" panose="020B0503020204020204" pitchFamily="34" charset="-122"/>
                        <a:cs typeface="Times" panose="02020603050405020304" pitchFamily="18" charset="0"/>
                      </a:endParaRPr>
                    </a:p>
                  </a:txBody>
                  <a:tcPr marL="68580" marR="68580" marT="34290" marB="34290" anchor="ctr"/>
                </a:tc>
                <a:tc>
                  <a:txBody>
                    <a:bodyPr/>
                    <a:lstStyle/>
                    <a:p>
                      <a:pPr algn="ctr"/>
                      <a:r>
                        <a:rPr lang="zh-CN" altLang="en-US" sz="2100" dirty="0">
                          <a:latin typeface="Times" panose="02020603050405020304" pitchFamily="18" charset="0"/>
                          <a:ea typeface="微软雅黑" panose="020B0503020204020204" pitchFamily="34" charset="-122"/>
                          <a:cs typeface="Times" panose="02020603050405020304" pitchFamily="18" charset="0"/>
                          <a:sym typeface="Times New Roman" pitchFamily="18" charset="0"/>
                        </a:rPr>
                        <a:t>非穷举式搜索</a:t>
                      </a:r>
                      <a:endParaRPr lang="en-US" altLang="zh-CN" sz="2100" dirty="0">
                        <a:latin typeface="Times" panose="02020603050405020304" pitchFamily="18" charset="0"/>
                        <a:ea typeface="微软雅黑" panose="020B0503020204020204" pitchFamily="34" charset="-122"/>
                        <a:cs typeface="Times" panose="02020603050405020304" pitchFamily="18" charset="0"/>
                        <a:sym typeface="Times New Roman" pitchFamily="18" charset="0"/>
                      </a:endParaRPr>
                    </a:p>
                    <a:p>
                      <a:pPr algn="ctr"/>
                      <a:r>
                        <a:rPr lang="zh-CN" altLang="en-US" sz="2100" dirty="0">
                          <a:latin typeface="Times" panose="02020603050405020304" pitchFamily="18" charset="0"/>
                          <a:ea typeface="微软雅黑" panose="020B0503020204020204" pitchFamily="34" charset="-122"/>
                          <a:cs typeface="Times" panose="02020603050405020304" pitchFamily="18" charset="0"/>
                          <a:sym typeface="Times New Roman" pitchFamily="18" charset="0"/>
                        </a:rPr>
                        <a:t>需更好策略</a:t>
                      </a:r>
                      <a:endParaRPr lang="zh-CN" altLang="en-US" sz="2100" dirty="0">
                        <a:latin typeface="Times" panose="02020603050405020304" pitchFamily="18" charset="0"/>
                        <a:ea typeface="微软雅黑" panose="020B0503020204020204" pitchFamily="34" charset="-122"/>
                        <a:cs typeface="Times" panose="02020603050405020304" pitchFamily="18" charset="0"/>
                      </a:endParaRPr>
                    </a:p>
                  </a:txBody>
                  <a:tcPr marL="68580" marR="68580" marT="34290" marB="34290" anchor="ctr"/>
                </a:tc>
                <a:extLst>
                  <a:ext uri="{0D108BD9-81ED-4DB2-BD59-A6C34878D82A}">
                    <a16:rowId xmlns:a16="http://schemas.microsoft.com/office/drawing/2014/main" val="10003"/>
                  </a:ext>
                </a:extLst>
              </a:tr>
            </a:tbl>
          </a:graphicData>
        </a:graphic>
      </p:graphicFrame>
      <p:sp>
        <p:nvSpPr>
          <p:cNvPr id="6" name="AutoShape 48"/>
          <p:cNvSpPr>
            <a:spLocks noChangeArrowheads="1"/>
          </p:cNvSpPr>
          <p:nvPr/>
        </p:nvSpPr>
        <p:spPr bwMode="auto">
          <a:xfrm>
            <a:off x="1977826" y="4938323"/>
            <a:ext cx="5438558" cy="809469"/>
          </a:xfrm>
          <a:prstGeom prst="roundRect">
            <a:avLst/>
          </a:prstGeom>
          <a:ln>
            <a:headEnd/>
            <a:tailEnd/>
          </a:ln>
        </p:spPr>
        <p:style>
          <a:lnRef idx="1">
            <a:schemeClr val="accent2"/>
          </a:lnRef>
          <a:fillRef idx="3">
            <a:schemeClr val="accent2"/>
          </a:fillRef>
          <a:effectRef idx="2">
            <a:schemeClr val="accent2"/>
          </a:effectRef>
          <a:fontRef idx="minor">
            <a:schemeClr val="lt1"/>
          </a:fontRef>
        </p:style>
        <p:txBody>
          <a:bodyPr lIns="13500" anchor="ctr" anchorCtr="1"/>
          <a:lstStyle/>
          <a:p>
            <a:pPr algn="ctr" fontAlgn="base">
              <a:lnSpc>
                <a:spcPct val="110000"/>
              </a:lnSpc>
              <a:spcBef>
                <a:spcPct val="0"/>
              </a:spcBef>
              <a:spcAft>
                <a:spcPct val="0"/>
              </a:spcAft>
              <a:tabLst>
                <a:tab pos="139304" algn="l"/>
              </a:tabLst>
              <a:defRPr/>
            </a:pPr>
            <a:r>
              <a:rPr lang="zh-CN" altLang="en-US" sz="1950" b="1" dirty="0">
                <a:solidFill>
                  <a:schemeClr val="bg1"/>
                </a:solidFill>
                <a:latin typeface="微软雅黑" panose="020B0503020204020204" pitchFamily="34" charset="-122"/>
                <a:ea typeface="微软雅黑" panose="020B0503020204020204" pitchFamily="34" charset="-122"/>
                <a:cs typeface="Times" panose="02020603050405020304" pitchFamily="18" charset="0"/>
              </a:rPr>
              <a:t>从数据到知识与能力，能力增强是最终目标</a:t>
            </a:r>
            <a:endParaRPr lang="en-US" altLang="zh-CN" sz="1950" b="1" dirty="0">
              <a:solidFill>
                <a:schemeClr val="bg1"/>
              </a:solidFill>
              <a:latin typeface="微软雅黑" panose="020B0503020204020204" pitchFamily="34" charset="-122"/>
              <a:ea typeface="微软雅黑" panose="020B0503020204020204" pitchFamily="34" charset="-122"/>
              <a:cs typeface="Times" panose="02020603050405020304" pitchFamily="18" charset="0"/>
            </a:endParaRPr>
          </a:p>
          <a:p>
            <a:pPr algn="ctr" fontAlgn="base">
              <a:lnSpc>
                <a:spcPct val="110000"/>
              </a:lnSpc>
              <a:spcBef>
                <a:spcPct val="0"/>
              </a:spcBef>
              <a:spcAft>
                <a:spcPct val="0"/>
              </a:spcAft>
              <a:tabLst>
                <a:tab pos="139304" algn="l"/>
              </a:tabLst>
              <a:defRPr/>
            </a:pPr>
            <a:r>
              <a:rPr lang="zh-CN" altLang="en-US" sz="1950" b="1" dirty="0">
                <a:solidFill>
                  <a:schemeClr val="bg1"/>
                </a:solidFill>
                <a:latin typeface="微软雅黑" panose="020B0503020204020204" pitchFamily="34" charset="-122"/>
                <a:ea typeface="微软雅黑" panose="020B0503020204020204" pitchFamily="34" charset="-122"/>
                <a:cs typeface="Times" panose="02020603050405020304" pitchFamily="18" charset="0"/>
              </a:rPr>
              <a:t>三种学习方法的综合利用值得关注！</a:t>
            </a:r>
            <a:endParaRPr lang="en-US" altLang="zh-CN" sz="1950" b="1" dirty="0">
              <a:solidFill>
                <a:schemeClr val="bg1"/>
              </a:solidFill>
              <a:latin typeface="微软雅黑" panose="020B0503020204020204" pitchFamily="34" charset="-122"/>
              <a:ea typeface="微软雅黑" panose="020B0503020204020204" pitchFamily="34" charset="-122"/>
              <a:cs typeface="Times" panose="02020603050405020304" pitchFamily="18" charset="0"/>
            </a:endParaRPr>
          </a:p>
        </p:txBody>
      </p:sp>
      <p:sp>
        <p:nvSpPr>
          <p:cNvPr id="2" name="标题 1">
            <a:extLst>
              <a:ext uri="{FF2B5EF4-FFF2-40B4-BE49-F238E27FC236}">
                <a16:creationId xmlns:a16="http://schemas.microsoft.com/office/drawing/2014/main" id="{E40FC5AD-8937-4C12-B6F1-BC44638722FD}"/>
              </a:ext>
            </a:extLst>
          </p:cNvPr>
          <p:cNvSpPr>
            <a:spLocks noGrp="1"/>
          </p:cNvSpPr>
          <p:nvPr>
            <p:ph type="title"/>
          </p:nvPr>
        </p:nvSpPr>
        <p:spPr/>
        <p:txBody>
          <a:bodyPr/>
          <a:lstStyle/>
          <a:p>
            <a:r>
              <a:rPr lang="en-US" altLang="zh-CN" dirty="0"/>
              <a:t>Mainstream Methods in AI History</a:t>
            </a:r>
            <a:endParaRPr lang="zh-CN" altLang="en-US" dirty="0"/>
          </a:p>
        </p:txBody>
      </p:sp>
    </p:spTree>
    <p:extLst>
      <p:ext uri="{BB962C8B-B14F-4D97-AF65-F5344CB8AC3E}">
        <p14:creationId xmlns:p14="http://schemas.microsoft.com/office/powerpoint/2010/main" val="2115835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cap="none" dirty="0"/>
              <a:t>Any Questions?</a:t>
            </a:r>
            <a:endParaRPr lang="zh-CN" altLang="en-US" cap="none" dirty="0"/>
          </a:p>
        </p:txBody>
      </p:sp>
      <p:sp>
        <p:nvSpPr>
          <p:cNvPr id="7" name="文本占位符 6"/>
          <p:cNvSpPr>
            <a:spLocks noGrp="1"/>
          </p:cNvSpPr>
          <p:nvPr>
            <p:ph type="body" idx="1"/>
          </p:nvPr>
        </p:nvSpPr>
        <p:spPr/>
        <p:txBody>
          <a:bodyPr/>
          <a:lstStyle/>
          <a:p>
            <a:endParaRPr lang="zh-CN" altLang="en-US"/>
          </a:p>
        </p:txBody>
      </p:sp>
      <p:sp>
        <p:nvSpPr>
          <p:cNvPr id="5" name="灯片编号占位符 4"/>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67</a:t>
            </a:fld>
            <a:endParaRPr lang="en-US" altLang="zh-CN">
              <a:solidFill>
                <a:srgbClr val="000000"/>
              </a:solidFill>
            </a:endParaRPr>
          </a:p>
        </p:txBody>
      </p:sp>
    </p:spTree>
    <p:extLst>
      <p:ext uri="{BB962C8B-B14F-4D97-AF65-F5344CB8AC3E}">
        <p14:creationId xmlns:p14="http://schemas.microsoft.com/office/powerpoint/2010/main" val="188567262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69932" y="129803"/>
            <a:ext cx="2864887" cy="745397"/>
          </a:xfrm>
          <a:prstGeom prst="rect">
            <a:avLst/>
          </a:prstGeom>
        </p:spPr>
        <p:txBody>
          <a:bodyPr wrap="none">
            <a:spAutoFit/>
          </a:bodyPr>
          <a:lstStyle/>
          <a:p>
            <a:pPr marL="442913" indent="-442913" algn="ctr" fontAlgn="base">
              <a:lnSpc>
                <a:spcPct val="130000"/>
              </a:lnSpc>
              <a:spcBef>
                <a:spcPct val="0"/>
              </a:spcBef>
              <a:spcAft>
                <a:spcPct val="0"/>
              </a:spcAft>
              <a:buClr>
                <a:srgbClr val="FF0000"/>
              </a:buClr>
            </a:pPr>
            <a:r>
              <a:rPr lang="en-US" altLang="zh-CN" sz="3600" dirty="0">
                <a:solidFill>
                  <a:schemeClr val="bg1"/>
                </a:solidFill>
                <a:latin typeface="+mj-lt"/>
                <a:ea typeface="+mj-ea"/>
                <a:cs typeface="+mj-cs"/>
              </a:rPr>
              <a:t>AI</a:t>
            </a:r>
            <a:r>
              <a:rPr lang="zh-CN" altLang="en-US" sz="3600" dirty="0">
                <a:solidFill>
                  <a:schemeClr val="bg1"/>
                </a:solidFill>
                <a:latin typeface="+mj-lt"/>
                <a:ea typeface="+mj-ea"/>
                <a:cs typeface="+mj-cs"/>
              </a:rPr>
              <a:t>的三次低谷</a:t>
            </a:r>
            <a:endParaRPr lang="en-US" altLang="zh-CN" sz="3600" dirty="0">
              <a:solidFill>
                <a:schemeClr val="bg1"/>
              </a:solidFill>
              <a:latin typeface="+mj-lt"/>
              <a:ea typeface="+mj-ea"/>
              <a:cs typeface="+mj-cs"/>
            </a:endParaRPr>
          </a:p>
        </p:txBody>
      </p:sp>
      <p:sp>
        <p:nvSpPr>
          <p:cNvPr id="5" name="标题 3"/>
          <p:cNvSpPr>
            <a:spLocks noGrp="1"/>
          </p:cNvSpPr>
          <p:nvPr>
            <p:ph type="title"/>
          </p:nvPr>
        </p:nvSpPr>
        <p:spPr/>
        <p:txBody>
          <a:bodyPr>
            <a:noAutofit/>
          </a:bodyPr>
          <a:lstStyle/>
          <a:p>
            <a:r>
              <a:rPr lang="en-US" altLang="zh-CN" dirty="0">
                <a:latin typeface="Times" panose="02020603050405020304" pitchFamily="18" charset="0"/>
                <a:cs typeface="Times" panose="02020603050405020304" pitchFamily="18" charset="0"/>
              </a:rPr>
              <a:t>Three setbacks to AI development</a:t>
            </a:r>
            <a:endParaRPr lang="zh-CN" altLang="en-US" dirty="0">
              <a:latin typeface="Times" panose="02020603050405020304" pitchFamily="18" charset="0"/>
              <a:cs typeface="Times" panose="02020603050405020304" pitchFamily="18" charset="0"/>
            </a:endParaRPr>
          </a:p>
        </p:txBody>
      </p:sp>
      <p:pic>
        <p:nvPicPr>
          <p:cNvPr id="6" name="内容占位符 5">
            <a:extLst>
              <a:ext uri="{FF2B5EF4-FFF2-40B4-BE49-F238E27FC236}">
                <a16:creationId xmlns:a16="http://schemas.microsoft.com/office/drawing/2014/main" id="{4B1EDD96-D5E3-4C1C-AD28-6CA7F8B2134D}"/>
              </a:ext>
            </a:extLst>
          </p:cNvPr>
          <p:cNvPicPr>
            <a:picLocks noGrp="1" noChangeAspect="1"/>
          </p:cNvPicPr>
          <p:nvPr>
            <p:ph idx="1"/>
          </p:nvPr>
        </p:nvPicPr>
        <p:blipFill>
          <a:blip r:embed="rId2"/>
          <a:stretch>
            <a:fillRect/>
          </a:stretch>
        </p:blipFill>
        <p:spPr>
          <a:xfrm>
            <a:off x="567432" y="1340768"/>
            <a:ext cx="8001000" cy="4010850"/>
          </a:xfrm>
          <a:prstGeom prst="rect">
            <a:avLst/>
          </a:prstGeom>
        </p:spPr>
      </p:pic>
      <p:sp>
        <p:nvSpPr>
          <p:cNvPr id="7" name="矩形 6">
            <a:extLst>
              <a:ext uri="{FF2B5EF4-FFF2-40B4-BE49-F238E27FC236}">
                <a16:creationId xmlns:a16="http://schemas.microsoft.com/office/drawing/2014/main" id="{25054330-F0D1-4584-9CA7-96BE7C6B742A}"/>
              </a:ext>
            </a:extLst>
          </p:cNvPr>
          <p:cNvSpPr/>
          <p:nvPr/>
        </p:nvSpPr>
        <p:spPr>
          <a:xfrm>
            <a:off x="1260326" y="5351618"/>
            <a:ext cx="4347600" cy="369332"/>
          </a:xfrm>
          <a:prstGeom prst="rect">
            <a:avLst/>
          </a:prstGeom>
        </p:spPr>
        <p:txBody>
          <a:bodyPr wrap="none">
            <a:spAutoFit/>
          </a:bodyPr>
          <a:lstStyle/>
          <a:p>
            <a:r>
              <a:rPr lang="en-US" altLang="zh-CN" dirty="0">
                <a:solidFill>
                  <a:srgbClr val="2E2E2E"/>
                </a:solidFill>
                <a:latin typeface="NexusSerif"/>
              </a:rPr>
              <a:t>1973, The 1</a:t>
            </a:r>
            <a:r>
              <a:rPr lang="en-US" altLang="zh-CN" baseline="30000" dirty="0">
                <a:solidFill>
                  <a:srgbClr val="2E2E2E"/>
                </a:solidFill>
                <a:latin typeface="NexusSerif"/>
              </a:rPr>
              <a:t>st</a:t>
            </a:r>
            <a:r>
              <a:rPr lang="en-US" altLang="zh-CN" dirty="0">
                <a:solidFill>
                  <a:srgbClr val="2E2E2E"/>
                </a:solidFill>
                <a:latin typeface="NexusSerif"/>
              </a:rPr>
              <a:t> setback - James </a:t>
            </a:r>
            <a:r>
              <a:rPr lang="en-US" altLang="zh-CN" dirty="0" err="1">
                <a:solidFill>
                  <a:srgbClr val="2E2E2E"/>
                </a:solidFill>
                <a:latin typeface="NexusSerif"/>
              </a:rPr>
              <a:t>Lighthill</a:t>
            </a:r>
            <a:r>
              <a:rPr lang="en-US" altLang="zh-CN" dirty="0">
                <a:solidFill>
                  <a:srgbClr val="2E2E2E"/>
                </a:solidFill>
                <a:latin typeface="NexusSerif"/>
              </a:rPr>
              <a:t> report</a:t>
            </a:r>
            <a:endParaRPr lang="zh-CN" altLang="en-US" dirty="0"/>
          </a:p>
        </p:txBody>
      </p:sp>
      <p:sp>
        <p:nvSpPr>
          <p:cNvPr id="8" name="矩形 7">
            <a:extLst>
              <a:ext uri="{FF2B5EF4-FFF2-40B4-BE49-F238E27FC236}">
                <a16:creationId xmlns:a16="http://schemas.microsoft.com/office/drawing/2014/main" id="{24A36249-65A8-45DA-9A68-0E0B03688DDC}"/>
              </a:ext>
            </a:extLst>
          </p:cNvPr>
          <p:cNvSpPr/>
          <p:nvPr/>
        </p:nvSpPr>
        <p:spPr>
          <a:xfrm>
            <a:off x="3062691" y="5719222"/>
            <a:ext cx="4836580" cy="369332"/>
          </a:xfrm>
          <a:prstGeom prst="rect">
            <a:avLst/>
          </a:prstGeom>
        </p:spPr>
        <p:txBody>
          <a:bodyPr wrap="none">
            <a:spAutoFit/>
          </a:bodyPr>
          <a:lstStyle/>
          <a:p>
            <a:r>
              <a:rPr lang="en-US" altLang="zh-CN" dirty="0">
                <a:solidFill>
                  <a:srgbClr val="2E2E2E"/>
                </a:solidFill>
                <a:latin typeface="NexusSerif"/>
              </a:rPr>
              <a:t>1982, The 2</a:t>
            </a:r>
            <a:r>
              <a:rPr lang="en-US" altLang="zh-CN" baseline="30000" dirty="0">
                <a:solidFill>
                  <a:srgbClr val="2E2E2E"/>
                </a:solidFill>
                <a:latin typeface="NexusSerif"/>
              </a:rPr>
              <a:t>nd</a:t>
            </a:r>
            <a:r>
              <a:rPr lang="en-US" altLang="zh-CN" dirty="0">
                <a:solidFill>
                  <a:srgbClr val="2E2E2E"/>
                </a:solidFill>
                <a:latin typeface="NexusSerif"/>
              </a:rPr>
              <a:t> setback - fifth-generation computer</a:t>
            </a:r>
            <a:endParaRPr lang="zh-CN" altLang="en-US" dirty="0"/>
          </a:p>
        </p:txBody>
      </p:sp>
      <p:sp>
        <p:nvSpPr>
          <p:cNvPr id="9" name="矩形 8">
            <a:extLst>
              <a:ext uri="{FF2B5EF4-FFF2-40B4-BE49-F238E27FC236}">
                <a16:creationId xmlns:a16="http://schemas.microsoft.com/office/drawing/2014/main" id="{E9D1E8F2-65B8-4060-A54B-B48D3FE8545F}"/>
              </a:ext>
            </a:extLst>
          </p:cNvPr>
          <p:cNvSpPr/>
          <p:nvPr/>
        </p:nvSpPr>
        <p:spPr>
          <a:xfrm>
            <a:off x="3240663" y="6119272"/>
            <a:ext cx="2680670" cy="369332"/>
          </a:xfrm>
          <a:prstGeom prst="rect">
            <a:avLst/>
          </a:prstGeom>
        </p:spPr>
        <p:txBody>
          <a:bodyPr wrap="none">
            <a:spAutoFit/>
          </a:bodyPr>
          <a:lstStyle/>
          <a:p>
            <a:r>
              <a:rPr lang="en-US" altLang="zh-CN" dirty="0">
                <a:solidFill>
                  <a:srgbClr val="2E2E2E"/>
                </a:solidFill>
                <a:latin typeface="NexusSerif"/>
              </a:rPr>
              <a:t>1984, The 3</a:t>
            </a:r>
            <a:r>
              <a:rPr lang="en-US" altLang="zh-CN" baseline="30000" dirty="0">
                <a:solidFill>
                  <a:srgbClr val="2E2E2E"/>
                </a:solidFill>
                <a:latin typeface="NexusSerif"/>
              </a:rPr>
              <a:t>rd</a:t>
            </a:r>
            <a:r>
              <a:rPr lang="en-US" altLang="zh-CN" dirty="0">
                <a:solidFill>
                  <a:srgbClr val="2E2E2E"/>
                </a:solidFill>
                <a:latin typeface="NexusSerif"/>
              </a:rPr>
              <a:t> setback - Cyc</a:t>
            </a:r>
            <a:endParaRPr lang="zh-CN" altLang="en-US" dirty="0"/>
          </a:p>
        </p:txBody>
      </p:sp>
    </p:spTree>
    <p:extLst>
      <p:ext uri="{BB962C8B-B14F-4D97-AF65-F5344CB8AC3E}">
        <p14:creationId xmlns:p14="http://schemas.microsoft.com/office/powerpoint/2010/main" val="143840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AAB55-F313-4A03-8E0B-4214C3BA6054}"/>
              </a:ext>
            </a:extLst>
          </p:cNvPr>
          <p:cNvSpPr>
            <a:spLocks noGrp="1"/>
          </p:cNvSpPr>
          <p:nvPr>
            <p:ph type="title"/>
          </p:nvPr>
        </p:nvSpPr>
        <p:spPr/>
        <p:txBody>
          <a:bodyPr/>
          <a:lstStyle/>
          <a:p>
            <a:r>
              <a:rPr lang="en-US" altLang="zh-CN" dirty="0"/>
              <a:t>External forces promoting the AI 2.0</a:t>
            </a:r>
            <a:endParaRPr lang="zh-CN" altLang="en-US" dirty="0"/>
          </a:p>
        </p:txBody>
      </p:sp>
      <p:sp>
        <p:nvSpPr>
          <p:cNvPr id="3" name="内容占位符 2">
            <a:extLst>
              <a:ext uri="{FF2B5EF4-FFF2-40B4-BE49-F238E27FC236}">
                <a16:creationId xmlns:a16="http://schemas.microsoft.com/office/drawing/2014/main" id="{AEE0BB96-F3E0-4640-ABDE-3AE4D6C5ADF1}"/>
              </a:ext>
            </a:extLst>
          </p:cNvPr>
          <p:cNvSpPr>
            <a:spLocks noGrp="1"/>
          </p:cNvSpPr>
          <p:nvPr>
            <p:ph idx="1"/>
          </p:nvPr>
        </p:nvSpPr>
        <p:spPr/>
        <p:txBody>
          <a:bodyPr/>
          <a:lstStyle/>
          <a:p>
            <a:r>
              <a:rPr lang="en-US" altLang="zh-CN" b="1" dirty="0"/>
              <a:t>First, the information environment in the 21st century has changed greatly</a:t>
            </a:r>
          </a:p>
          <a:p>
            <a:pPr lvl="1"/>
            <a:endParaRPr lang="en-US" altLang="zh-CN" dirty="0"/>
          </a:p>
          <a:p>
            <a:pPr>
              <a:buFont typeface="Wingdings" panose="05000000000000000000" pitchFamily="2" charset="2"/>
              <a:buChar char="u"/>
            </a:pPr>
            <a:r>
              <a:rPr lang="en-US" altLang="zh-CN" dirty="0"/>
              <a:t>along with the popularity of mobile terminals, the Internet, sensor networks, vehicular networking, and wearable devices.</a:t>
            </a:r>
          </a:p>
          <a:p>
            <a:pPr>
              <a:buFont typeface="Wingdings" panose="05000000000000000000" pitchFamily="2" charset="2"/>
              <a:buChar char="u"/>
            </a:pPr>
            <a:r>
              <a:rPr lang="en-US" altLang="zh-CN" dirty="0"/>
              <a:t>Sensing devices are extensively distributed throughout cities, and the unprecedented rapid expansion of networks connecting individuals and groups throughout the world continues to reflect and aggregate demands, knowledge, and capabilities. </a:t>
            </a:r>
          </a:p>
          <a:p>
            <a:pPr>
              <a:buFont typeface="Wingdings" panose="05000000000000000000" pitchFamily="2" charset="2"/>
              <a:buChar char="u"/>
            </a:pPr>
            <a:r>
              <a:rPr lang="en-US" altLang="zh-CN" dirty="0"/>
              <a:t>the world has evolved from a binary space (physics and human society, or PH) to a ternary space (cyber, physics, and human society, or CPH). CPH interactions form new computing paradigms, including perception fusion, “man-in-the-loop,” augmented reality, and cross-media computing.</a:t>
            </a:r>
          </a:p>
          <a:p>
            <a:endParaRPr lang="zh-CN" altLang="en-US" dirty="0"/>
          </a:p>
        </p:txBody>
      </p:sp>
      <p:sp>
        <p:nvSpPr>
          <p:cNvPr id="4" name="页脚占位符 3">
            <a:extLst>
              <a:ext uri="{FF2B5EF4-FFF2-40B4-BE49-F238E27FC236}">
                <a16:creationId xmlns:a16="http://schemas.microsoft.com/office/drawing/2014/main" id="{6D61759B-72B7-49E9-8CD0-633E15FE40EB}"/>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49FF79D0-CBB5-4E0A-9A60-F0C361C2F881}"/>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a:t>
            </a:fld>
            <a:endParaRPr lang="en-US" altLang="zh-CN">
              <a:solidFill>
                <a:srgbClr val="000000"/>
              </a:solidFill>
            </a:endParaRPr>
          </a:p>
        </p:txBody>
      </p:sp>
    </p:spTree>
    <p:extLst>
      <p:ext uri="{BB962C8B-B14F-4D97-AF65-F5344CB8AC3E}">
        <p14:creationId xmlns:p14="http://schemas.microsoft.com/office/powerpoint/2010/main" val="289547650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38B2A-E309-4325-AEA2-CBF32DCCF5E9}"/>
              </a:ext>
            </a:extLst>
          </p:cNvPr>
          <p:cNvSpPr>
            <a:spLocks noGrp="1"/>
          </p:cNvSpPr>
          <p:nvPr>
            <p:ph type="title"/>
          </p:nvPr>
        </p:nvSpPr>
        <p:spPr/>
        <p:txBody>
          <a:bodyPr/>
          <a:lstStyle/>
          <a:p>
            <a:r>
              <a:rPr lang="en-US" altLang="zh-CN" dirty="0"/>
              <a:t>External forces promoting the AI 2.0</a:t>
            </a:r>
            <a:endParaRPr lang="zh-CN" altLang="en-US" dirty="0"/>
          </a:p>
        </p:txBody>
      </p:sp>
      <p:sp>
        <p:nvSpPr>
          <p:cNvPr id="3" name="内容占位符 2">
            <a:extLst>
              <a:ext uri="{FF2B5EF4-FFF2-40B4-BE49-F238E27FC236}">
                <a16:creationId xmlns:a16="http://schemas.microsoft.com/office/drawing/2014/main" id="{38368B14-1DDC-450D-9AC3-3BF8D33FCC1D}"/>
              </a:ext>
            </a:extLst>
          </p:cNvPr>
          <p:cNvSpPr>
            <a:spLocks noGrp="1"/>
          </p:cNvSpPr>
          <p:nvPr>
            <p:ph idx="1"/>
          </p:nvPr>
        </p:nvSpPr>
        <p:spPr/>
        <p:txBody>
          <a:bodyPr/>
          <a:lstStyle/>
          <a:p>
            <a:r>
              <a:rPr lang="en-US" altLang="zh-CN" b="1" dirty="0"/>
              <a:t>Second, social demands for AI are rapidly expanding</a:t>
            </a:r>
          </a:p>
          <a:p>
            <a:endParaRPr lang="en-US" altLang="zh-CN" dirty="0"/>
          </a:p>
          <a:p>
            <a:pPr>
              <a:buFont typeface="Wingdings" panose="05000000000000000000" pitchFamily="2" charset="2"/>
              <a:buChar char="u"/>
            </a:pPr>
            <a:r>
              <a:rPr lang="en-US" altLang="zh-CN" dirty="0"/>
              <a:t>AI research is shifting from being driven by academic curiosity to being driven by demands that are focused outside of academia. </a:t>
            </a:r>
          </a:p>
          <a:p>
            <a:pPr>
              <a:buFont typeface="Wingdings" panose="05000000000000000000" pitchFamily="2" charset="2"/>
              <a:buChar char="u"/>
            </a:pPr>
            <a:r>
              <a:rPr lang="en-US" altLang="zh-CN" dirty="0"/>
              <a:t>The new goals and problems in intelligent cities, medicine, transportation, logistics, manufacturing, and smart products, as well as driverless automobiles and smartphones, all require AI development. Therefore, many enterprises have actively promoted new AI research.</a:t>
            </a:r>
            <a:endParaRPr lang="zh-CN" altLang="en-US" dirty="0"/>
          </a:p>
        </p:txBody>
      </p:sp>
      <p:sp>
        <p:nvSpPr>
          <p:cNvPr id="4" name="页脚占位符 3">
            <a:extLst>
              <a:ext uri="{FF2B5EF4-FFF2-40B4-BE49-F238E27FC236}">
                <a16:creationId xmlns:a16="http://schemas.microsoft.com/office/drawing/2014/main" id="{7A2CCE00-0679-48D2-BB2A-7F195CF8CD7A}"/>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64ACACE4-2CD5-4BDB-A137-4924AAC3862C}"/>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9</a:t>
            </a:fld>
            <a:endParaRPr lang="en-US" altLang="zh-CN">
              <a:solidFill>
                <a:srgbClr val="000000"/>
              </a:solidFill>
            </a:endParaRPr>
          </a:p>
        </p:txBody>
      </p:sp>
    </p:spTree>
    <p:extLst>
      <p:ext uri="{BB962C8B-B14F-4D97-AF65-F5344CB8AC3E}">
        <p14:creationId xmlns:p14="http://schemas.microsoft.com/office/powerpoint/2010/main" val="1795236841"/>
      </p:ext>
    </p:extLst>
  </p:cSld>
  <p:clrMapOvr>
    <a:masterClrMapping/>
  </p:clrMapOvr>
  <p:transition spd="slow"/>
</p:sld>
</file>

<file path=ppt/theme/theme1.xml><?xml version="1.0" encoding="utf-8"?>
<a:theme xmlns:a="http://schemas.openxmlformats.org/drawingml/2006/main" name="1_NSFC建设方案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研制报告Ver1.12">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normAutofit fontScale="85000" lnSpcReduction="10000"/>
      </a:bodyPr>
      <a:lstStyle>
        <a:defPPr>
          <a:defRPr sz="2400" dirty="0" smtClean="0">
            <a:solidFill>
              <a:sysClr val="windowText" lastClr="000000"/>
            </a:solidFill>
            <a:latin typeface="Times New Roman" pitchFamily="18" charset="0"/>
            <a:cs typeface="Times New Roman" pitchFamily="18" charset="0"/>
          </a:defRPr>
        </a:defPPr>
      </a:lstStyle>
    </a:txDef>
  </a:objectDefaults>
  <a:extraClrSchemeLst>
    <a:extraClrScheme>
      <a:clrScheme name="研制报告Ver1.12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研制报告Ver1.12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研制报告Ver1.12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研制报告Ver1.12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研制报告Ver1.12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研制报告Ver1.12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研制报告Ver1.12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研制报告Ver1.12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研制报告Ver1.12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7205</TotalTime>
  <Words>2586</Words>
  <Application>Microsoft Office PowerPoint</Application>
  <PresentationFormat>全屏显示(4:3)</PresentationFormat>
  <Paragraphs>412</Paragraphs>
  <Slides>67</Slides>
  <Notes>12</Notes>
  <HiddenSlides>0</HiddenSlides>
  <MMClips>3</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67</vt:i4>
      </vt:variant>
    </vt:vector>
  </HeadingPairs>
  <TitlesOfParts>
    <vt:vector size="81" baseType="lpstr">
      <vt:lpstr>Arial Unicode MS</vt:lpstr>
      <vt:lpstr>Microsoft yahei</vt:lpstr>
      <vt:lpstr>NexusSerif</vt:lpstr>
      <vt:lpstr>黑体</vt:lpstr>
      <vt:lpstr>微软雅黑</vt:lpstr>
      <vt:lpstr>微软雅黑</vt:lpstr>
      <vt:lpstr>Arial</vt:lpstr>
      <vt:lpstr>Arial Narrow</vt:lpstr>
      <vt:lpstr>Calibri</vt:lpstr>
      <vt:lpstr>Times</vt:lpstr>
      <vt:lpstr>Times New Roman</vt:lpstr>
      <vt:lpstr>Verdana</vt:lpstr>
      <vt:lpstr>Wingdings</vt:lpstr>
      <vt:lpstr>1_NSFC建设方案主题</vt:lpstr>
      <vt:lpstr>The past and present of AI</vt:lpstr>
      <vt:lpstr>Introduction</vt:lpstr>
      <vt:lpstr>Alan Turing – the father of AI</vt:lpstr>
      <vt:lpstr>Alan Turing – the father of AI</vt:lpstr>
      <vt:lpstr>The birth of AI</vt:lpstr>
      <vt:lpstr>The birth of AI</vt:lpstr>
      <vt:lpstr>Three setbacks to AI development</vt:lpstr>
      <vt:lpstr>External forces promoting the AI 2.0</vt:lpstr>
      <vt:lpstr>External forces promoting the AI 2.0</vt:lpstr>
      <vt:lpstr>External forces promoting the AI 2.0</vt:lpstr>
      <vt:lpstr>External forces promoting the AI 2.0</vt:lpstr>
      <vt:lpstr>Developing AI 2.0</vt:lpstr>
      <vt:lpstr>Developing AI 2.0</vt:lpstr>
      <vt:lpstr>Developing AI 2.0</vt:lpstr>
      <vt:lpstr>Recent Advances in AI</vt:lpstr>
      <vt:lpstr>Is Turing test for machine intelligence still holds?</vt:lpstr>
      <vt:lpstr>Hearing</vt:lpstr>
      <vt:lpstr>Hearing</vt:lpstr>
      <vt:lpstr>Hearing</vt:lpstr>
      <vt:lpstr>Speaking</vt:lpstr>
      <vt:lpstr>Language Understanding</vt:lpstr>
      <vt:lpstr>Language Understanding</vt:lpstr>
      <vt:lpstr>Language Understanding</vt:lpstr>
      <vt:lpstr>Language Understanding</vt:lpstr>
      <vt:lpstr>Conversation</vt:lpstr>
      <vt:lpstr>Conversation</vt:lpstr>
      <vt:lpstr>Conversation</vt:lpstr>
      <vt:lpstr>Reading</vt:lpstr>
      <vt:lpstr>Vision Understanding</vt:lpstr>
      <vt:lpstr>Image Understanding</vt:lpstr>
      <vt:lpstr>Image Understanding</vt:lpstr>
      <vt:lpstr>Image Understanding</vt:lpstr>
      <vt:lpstr>Image Understanding</vt:lpstr>
      <vt:lpstr>Action Recognition</vt:lpstr>
      <vt:lpstr>Event Detection</vt:lpstr>
      <vt:lpstr>Image Understanding</vt:lpstr>
      <vt:lpstr>Multimodal: Language and Vision</vt:lpstr>
      <vt:lpstr>Multimodal: Language and Vision</vt:lpstr>
      <vt:lpstr>Multimodal: Language and Vision</vt:lpstr>
      <vt:lpstr>Multimodal: Language and Vision</vt:lpstr>
      <vt:lpstr>Multimodal: Language and Vision</vt:lpstr>
      <vt:lpstr>Multimodal: Language and Vision</vt:lpstr>
      <vt:lpstr>Multimodal: Language and Vision</vt:lpstr>
      <vt:lpstr>Multimodal: Language and Vision</vt:lpstr>
      <vt:lpstr>Multimodal: Language and Vision</vt:lpstr>
      <vt:lpstr>Multimodal: Language and Vision</vt:lpstr>
      <vt:lpstr>计算机的“看”与“说”(对话)</vt:lpstr>
      <vt:lpstr>Multimodal: Language and Vision</vt:lpstr>
      <vt:lpstr>Writing</vt:lpstr>
      <vt:lpstr>Writing</vt:lpstr>
      <vt:lpstr>Writing</vt:lpstr>
      <vt:lpstr>Writing</vt:lpstr>
      <vt:lpstr>Can AI create Arts?</vt:lpstr>
      <vt:lpstr>Image Generation</vt:lpstr>
      <vt:lpstr>Image Generation</vt:lpstr>
      <vt:lpstr>Video Generation</vt:lpstr>
      <vt:lpstr>Video Generation</vt:lpstr>
      <vt:lpstr>从智能角度对人工智能的分类</vt:lpstr>
      <vt:lpstr>从智能角度对人工智能的分类</vt:lpstr>
      <vt:lpstr>AI: the past and present</vt:lpstr>
      <vt:lpstr>1. Learning from Symbolic Rules</vt:lpstr>
      <vt:lpstr>1. Learning from Symbolic Rules</vt:lpstr>
      <vt:lpstr>2. Learning from Big Data</vt:lpstr>
      <vt:lpstr>2. Learning from Big Data</vt:lpstr>
      <vt:lpstr>3. Learning from Experiences</vt:lpstr>
      <vt:lpstr>Mainstream Methods in AI History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环境/场景适应的跨媒体综合推理 指南方向：智能自主运动体</dc:title>
  <dc:creator>dell</dc:creator>
  <cp:lastModifiedBy>Siliang Tang</cp:lastModifiedBy>
  <cp:revision>888</cp:revision>
  <dcterms:created xsi:type="dcterms:W3CDTF">2017-11-09T01:05:16Z</dcterms:created>
  <dcterms:modified xsi:type="dcterms:W3CDTF">2019-06-30T03:53:21Z</dcterms:modified>
</cp:coreProperties>
</file>